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60" r:id="rId3"/>
    <p:sldId id="355" r:id="rId4"/>
    <p:sldId id="344" r:id="rId5"/>
    <p:sldId id="360" r:id="rId6"/>
    <p:sldId id="359" r:id="rId7"/>
    <p:sldId id="361" r:id="rId8"/>
    <p:sldId id="345" r:id="rId9"/>
    <p:sldId id="362" r:id="rId10"/>
    <p:sldId id="346" r:id="rId11"/>
    <p:sldId id="349" r:id="rId12"/>
    <p:sldId id="358" r:id="rId13"/>
    <p:sldId id="356" r:id="rId14"/>
    <p:sldId id="357" r:id="rId15"/>
    <p:sldId id="350" r:id="rId16"/>
    <p:sldId id="351" r:id="rId17"/>
    <p:sldId id="352" r:id="rId18"/>
    <p:sldId id="353" r:id="rId19"/>
    <p:sldId id="354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4C96"/>
    <a:srgbClr val="2B88D9"/>
    <a:srgbClr val="4472C4"/>
    <a:srgbClr val="C9DFF2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250" autoAdjust="0"/>
  </p:normalViewPr>
  <p:slideViewPr>
    <p:cSldViewPr snapToGrid="0">
      <p:cViewPr varScale="1">
        <p:scale>
          <a:sx n="59" d="100"/>
          <a:sy n="59" d="100"/>
        </p:scale>
        <p:origin x="964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F5E03-4EE1-4ED0-B9A7-3081538AD9C8}" type="datetimeFigureOut">
              <a:rPr lang="de-DE" smtClean="0"/>
              <a:t>25.02.2026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FDA0A4-27B6-4433-A0BE-39B4CD8272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4230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Revision 2 vom 25.02.2026</a:t>
            </a:r>
          </a:p>
          <a:p>
            <a:r>
              <a:rPr lang="de-DE" dirty="0"/>
              <a:t>Einfügung Gefahren, Folie 4 und 5; </a:t>
            </a:r>
          </a:p>
          <a:p>
            <a:r>
              <a:rPr lang="de-DE" dirty="0"/>
              <a:t>Änderung Bild Folie 6; Einfügung Folie 7, 8 und 9 verschiedene Notverfahren abhängig von der Höhe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DA0A4-27B6-4433-A0BE-39B4CD827268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3107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13C0C7-BC27-4C73-9D06-A8FBD2EE56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37915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B4F34E1-7A66-4BD2-8530-4D461B598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71422"/>
            <a:ext cx="9144000" cy="1655762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rgbClr val="044C9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84FEBA-76BC-4FEC-AC82-40121E35D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233" y="6570000"/>
            <a:ext cx="540000" cy="288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1BAF13B1-D0BA-4A19-B609-64C08BFDA19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16BF7EA-9E69-43AA-AA25-8E4952411D72}"/>
              </a:ext>
            </a:extLst>
          </p:cNvPr>
          <p:cNvSpPr/>
          <p:nvPr userDrawn="1"/>
        </p:nvSpPr>
        <p:spPr>
          <a:xfrm>
            <a:off x="0" y="-8027"/>
            <a:ext cx="12192000" cy="1219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542946C2-1299-46A5-9EF2-19DADE93A95F}"/>
              </a:ext>
            </a:extLst>
          </p:cNvPr>
          <p:cNvSpPr/>
          <p:nvPr userDrawn="1"/>
        </p:nvSpPr>
        <p:spPr>
          <a:xfrm>
            <a:off x="192088" y="188913"/>
            <a:ext cx="11828145" cy="1219412"/>
          </a:xfrm>
          <a:prstGeom prst="roundRect">
            <a:avLst/>
          </a:prstGeom>
          <a:ln>
            <a:noFill/>
          </a:ln>
          <a:effectLst>
            <a:reflection blurRad="6350" stA="50000" endA="300" endPos="13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Segelflugtheorie SFCL</a:t>
            </a:r>
          </a:p>
          <a:p>
            <a:pPr algn="ctr"/>
            <a:r>
              <a:rPr lang="de-DE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Betriebsverfahren</a:t>
            </a:r>
          </a:p>
        </p:txBody>
      </p:sp>
    </p:spTree>
    <p:extLst>
      <p:ext uri="{BB962C8B-B14F-4D97-AF65-F5344CB8AC3E}">
        <p14:creationId xmlns:p14="http://schemas.microsoft.com/office/powerpoint/2010/main" val="3107028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0614A9-D9D8-4B52-9BD8-B78FCFA3E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451" y="97226"/>
            <a:ext cx="7902858" cy="504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7DD4E1-2953-4AC8-B770-ADE67159F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2840E5EF-6E5E-4B22-9D47-1B013A4A7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233" y="6570000"/>
            <a:ext cx="540000" cy="288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1BAF13B1-D0BA-4A19-B609-64C08BFDA19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platzhalter 12">
            <a:extLst>
              <a:ext uri="{FF2B5EF4-FFF2-40B4-BE49-F238E27FC236}">
                <a16:creationId xmlns:a16="http://schemas.microsoft.com/office/drawing/2014/main" id="{169B5081-F331-4EBA-AA89-677FF7D5E9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9800" y="6616660"/>
            <a:ext cx="9000000" cy="28800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67364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7CAC94-4567-49FD-88EC-FF50A030E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7902858" cy="504000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D349CE-4E41-4A5C-B20C-6C80799553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9186" y="924910"/>
            <a:ext cx="5830614" cy="547589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7DD609C-C2D7-41F1-87A8-2298089261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924910"/>
            <a:ext cx="5795172" cy="547589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DB36124C-7041-40A4-96B0-3B932BE0E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233" y="6570000"/>
            <a:ext cx="540000" cy="288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1BAF13B1-D0BA-4A19-B609-64C08BFDA19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483C9599-7AFB-41CC-A829-793E0ACC68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9800" y="6616660"/>
            <a:ext cx="9000000" cy="28800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66130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5B1D07-A317-40DC-904D-FFA9D2BF9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4" y="132512"/>
            <a:ext cx="7921331" cy="504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9C07EC-0A56-42F7-93B4-F3E5FF836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233" y="6570000"/>
            <a:ext cx="540000" cy="288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1BAF13B1-D0BA-4A19-B609-64C08BFDA19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12">
            <a:extLst>
              <a:ext uri="{FF2B5EF4-FFF2-40B4-BE49-F238E27FC236}">
                <a16:creationId xmlns:a16="http://schemas.microsoft.com/office/drawing/2014/main" id="{E9F8195F-514F-4121-87E1-5951ACAD0C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9800" y="6616660"/>
            <a:ext cx="9000000" cy="28800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11859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4ABCD65A-2C65-4ECB-B843-BEFA8C03EA4D}"/>
              </a:ext>
            </a:extLst>
          </p:cNvPr>
          <p:cNvSpPr/>
          <p:nvPr userDrawn="1"/>
        </p:nvSpPr>
        <p:spPr>
          <a:xfrm>
            <a:off x="0" y="6593274"/>
            <a:ext cx="12192000" cy="288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45C07F7-2E6A-4BCF-8A84-662E62A5E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6586842" cy="50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A6C3B32-9CDA-4DE4-A6FA-6084A993A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676" y="892788"/>
            <a:ext cx="11788696" cy="5551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2A6F148-36B9-4688-A75C-51562723EDD4}"/>
              </a:ext>
            </a:extLst>
          </p:cNvPr>
          <p:cNvSpPr txBox="1"/>
          <p:nvPr userDrawn="1"/>
        </p:nvSpPr>
        <p:spPr>
          <a:xfrm>
            <a:off x="306815" y="6596219"/>
            <a:ext cx="129600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© BUKO Segelflug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A9989FB3-161B-4989-8896-3B0586CB16CC}"/>
              </a:ext>
            </a:extLst>
          </p:cNvPr>
          <p:cNvCxnSpPr>
            <a:cxnSpLocks/>
          </p:cNvCxnSpPr>
          <p:nvPr userDrawn="1"/>
        </p:nvCxnSpPr>
        <p:spPr>
          <a:xfrm>
            <a:off x="0" y="6593274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0BCAD85F-347B-4CB1-A19C-9322E36E3F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78"/>
          <a:stretch/>
        </p:blipFill>
        <p:spPr>
          <a:xfrm>
            <a:off x="91049" y="15929"/>
            <a:ext cx="863766" cy="696169"/>
          </a:xfrm>
          <a:prstGeom prst="rect">
            <a:avLst/>
          </a:prstGeom>
        </p:spPr>
      </p:pic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2F4365EF-E401-4AD6-9A42-F6FBA3A45F79}"/>
              </a:ext>
            </a:extLst>
          </p:cNvPr>
          <p:cNvSpPr/>
          <p:nvPr userDrawn="1"/>
        </p:nvSpPr>
        <p:spPr>
          <a:xfrm>
            <a:off x="8774545" y="103352"/>
            <a:ext cx="1360846" cy="504000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BEV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D3CFB5E0-5E15-488C-9576-0F223EAD510D}"/>
              </a:ext>
            </a:extLst>
          </p:cNvPr>
          <p:cNvSpPr/>
          <p:nvPr userDrawn="1"/>
        </p:nvSpPr>
        <p:spPr>
          <a:xfrm>
            <a:off x="10276774" y="103352"/>
            <a:ext cx="1915226" cy="504000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Segelflugtheorie SFCL</a:t>
            </a:r>
          </a:p>
          <a:p>
            <a:pPr algn="l"/>
            <a:r>
              <a:rPr lang="de-DE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Betriebsverfahren</a:t>
            </a:r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DB51A1B0-2D75-497E-B002-E6BAD5BFE0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0233" y="6570000"/>
            <a:ext cx="540000" cy="2880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1BAF13B1-D0BA-4A19-B609-64C08BFDA19E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702BE076-1037-4FB3-A5DA-6C5FD657D0C3}"/>
              </a:ext>
            </a:extLst>
          </p:cNvPr>
          <p:cNvCxnSpPr>
            <a:cxnSpLocks/>
          </p:cNvCxnSpPr>
          <p:nvPr userDrawn="1"/>
        </p:nvCxnSpPr>
        <p:spPr>
          <a:xfrm>
            <a:off x="0" y="710131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hteck 3">
            <a:extLst>
              <a:ext uri="{FF2B5EF4-FFF2-40B4-BE49-F238E27FC236}">
                <a16:creationId xmlns:a16="http://schemas.microsoft.com/office/drawing/2014/main" id="{C486E684-9E51-4D4C-9F4D-4215507024FF}"/>
              </a:ext>
            </a:extLst>
          </p:cNvPr>
          <p:cNvSpPr/>
          <p:nvPr userDrawn="1"/>
        </p:nvSpPr>
        <p:spPr>
          <a:xfrm>
            <a:off x="11967372" y="103351"/>
            <a:ext cx="224628" cy="504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2154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2B88D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884A4F68-ED5A-4FF4-8D2A-D2E64660729D}"/>
              </a:ext>
            </a:extLst>
          </p:cNvPr>
          <p:cNvSpPr/>
          <p:nvPr/>
        </p:nvSpPr>
        <p:spPr>
          <a:xfrm>
            <a:off x="192088" y="188913"/>
            <a:ext cx="11828145" cy="1219412"/>
          </a:xfrm>
          <a:prstGeom prst="roundRect">
            <a:avLst/>
          </a:prstGeom>
          <a:ln>
            <a:noFill/>
          </a:ln>
          <a:effectLst>
            <a:reflection blurRad="6350" stA="50000" endA="300" endPos="13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Segelflugtheorie SFCL</a:t>
            </a:r>
          </a:p>
          <a:p>
            <a:pPr algn="ctr"/>
            <a:r>
              <a:rPr lang="de-DE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Betriebsverfahren</a:t>
            </a:r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9486641D-FD6D-4834-B209-3534F1D283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61"/>
          <a:stretch/>
        </p:blipFill>
        <p:spPr>
          <a:xfrm>
            <a:off x="3607299" y="1973866"/>
            <a:ext cx="5266568" cy="4332784"/>
          </a:xfrm>
          <a:prstGeom prst="rect">
            <a:avLst/>
          </a:prstGeom>
        </p:spPr>
      </p:pic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4239DEF-2EBC-47CA-A8AD-CCF7B7385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t>1</a:t>
            </a:fld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A754A21-1E1E-441C-91DA-BE1673E04CF5}"/>
              </a:ext>
            </a:extLst>
          </p:cNvPr>
          <p:cNvSpPr txBox="1"/>
          <p:nvPr/>
        </p:nvSpPr>
        <p:spPr>
          <a:xfrm>
            <a:off x="4392424" y="1408325"/>
            <a:ext cx="3696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44C96"/>
                </a:solidFill>
              </a:rPr>
              <a:t>OPERATIONAL PROCEDURES</a:t>
            </a:r>
            <a:endParaRPr lang="de-DE" sz="2400" i="1" dirty="0">
              <a:solidFill>
                <a:srgbClr val="044C96"/>
              </a:solidFill>
            </a:endParaRPr>
          </a:p>
        </p:txBody>
      </p:sp>
      <p:sp>
        <p:nvSpPr>
          <p:cNvPr id="3" name="Textplatzhalter 5">
            <a:extLst>
              <a:ext uri="{FF2B5EF4-FFF2-40B4-BE49-F238E27FC236}">
                <a16:creationId xmlns:a16="http://schemas.microsoft.com/office/drawing/2014/main" id="{51BF15BC-05EB-F247-9FE4-445F11828AD2}"/>
              </a:ext>
            </a:extLst>
          </p:cNvPr>
          <p:cNvSpPr txBox="1">
            <a:spLocks/>
          </p:cNvSpPr>
          <p:nvPr/>
        </p:nvSpPr>
        <p:spPr>
          <a:xfrm>
            <a:off x="8221204" y="6597686"/>
            <a:ext cx="3259029" cy="3346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400" dirty="0">
                <a:solidFill>
                  <a:schemeClr val="bg1"/>
                </a:solidFill>
              </a:rPr>
              <a:t>Revision 2 vom 25.02.2026</a:t>
            </a:r>
          </a:p>
        </p:txBody>
      </p:sp>
    </p:spTree>
    <p:extLst>
      <p:ext uri="{BB962C8B-B14F-4D97-AF65-F5344CB8AC3E}">
        <p14:creationId xmlns:p14="http://schemas.microsoft.com/office/powerpoint/2010/main" val="1667208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6.7 Notverfahren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>
                <a:solidFill>
                  <a:prstClr val="white"/>
                </a:solidFill>
              </a:rPr>
              <a:pPr/>
              <a:t>10</a:t>
            </a:fld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6.7 Notverfahren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197" y="812769"/>
            <a:ext cx="7503206" cy="3431820"/>
          </a:xfrm>
          <a:prstGeom prst="rect">
            <a:avLst/>
          </a:prstGeom>
        </p:spPr>
      </p:pic>
      <p:sp>
        <p:nvSpPr>
          <p:cNvPr id="15" name="Rechthoek 12">
            <a:extLst>
              <a:ext uri="{FF2B5EF4-FFF2-40B4-BE49-F238E27FC236}">
                <a16:creationId xmlns:a16="http://schemas.microsoft.com/office/drawing/2014/main" id="{56409603-7E66-2C40-A1DB-8299AEB5857D}"/>
              </a:ext>
            </a:extLst>
          </p:cNvPr>
          <p:cNvSpPr/>
          <p:nvPr/>
        </p:nvSpPr>
        <p:spPr>
          <a:xfrm>
            <a:off x="293308" y="1041521"/>
            <a:ext cx="2826964" cy="830997"/>
          </a:xfrm>
          <a:prstGeom prst="rect">
            <a:avLst/>
          </a:prstGeom>
          <a:solidFill>
            <a:srgbClr val="4F81BD"/>
          </a:solidFill>
        </p:spPr>
        <p:txBody>
          <a:bodyPr wrap="square">
            <a:spAutoFit/>
          </a:bodyPr>
          <a:lstStyle/>
          <a:p>
            <a:r>
              <a:rPr lang="de-DE" sz="2400" b="1" kern="0" dirty="0">
                <a:solidFill>
                  <a:prstClr val="white"/>
                </a:solidFill>
              </a:rPr>
              <a:t>Notverfahren bei Seilriss im F-Schlepp</a:t>
            </a:r>
            <a:endParaRPr lang="nl-NL" sz="2400" b="1" kern="0" dirty="0">
              <a:solidFill>
                <a:prstClr val="white"/>
              </a:solidFill>
            </a:endParaRPr>
          </a:p>
        </p:txBody>
      </p:sp>
      <p:sp>
        <p:nvSpPr>
          <p:cNvPr id="10" name="Tekstvak 1">
            <a:extLst>
              <a:ext uri="{FF2B5EF4-FFF2-40B4-BE49-F238E27FC236}">
                <a16:creationId xmlns:a16="http://schemas.microsoft.com/office/drawing/2014/main" id="{1733A979-09D1-E84E-97D2-67FD7C48A48E}"/>
              </a:ext>
            </a:extLst>
          </p:cNvPr>
          <p:cNvSpPr txBox="1"/>
          <p:nvPr/>
        </p:nvSpPr>
        <p:spPr>
          <a:xfrm>
            <a:off x="533401" y="4412554"/>
            <a:ext cx="1148683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12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de-DE" sz="2400" kern="0" dirty="0">
                <a:solidFill>
                  <a:prstClr val="black"/>
                </a:solidFill>
              </a:rPr>
              <a:t>unterhalb 75 m AGL sofort ausklinken und eine Gegenwindlandung auf einem Feld oder einer Wiese versuchen</a:t>
            </a:r>
          </a:p>
          <a:p>
            <a:pPr marL="342900" indent="-342900">
              <a:spcAft>
                <a:spcPts val="12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de-DE" sz="2400" kern="0" dirty="0">
                <a:solidFill>
                  <a:prstClr val="black"/>
                </a:solidFill>
              </a:rPr>
              <a:t>oberhalb 75 m AGL Rest-Seil über Flugplatz oder freiem Gelände ausklinken, Gleitwinkel zum Flugplatz abschätzen, rechtzeitig entscheiden, ob Landung irgendwo auf Flugplatz oder außerhalb des Flugplatzes gegen den Wind</a:t>
            </a:r>
            <a:endParaRPr kumimoji="0" lang="nl-NL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30239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6.7 Notverfahren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>
                <a:solidFill>
                  <a:prstClr val="white"/>
                </a:solidFill>
              </a:rPr>
              <a:pPr/>
              <a:t>11</a:t>
            </a:fld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6.7 Notverfahren</a:t>
            </a:r>
          </a:p>
        </p:txBody>
      </p:sp>
      <p:sp>
        <p:nvSpPr>
          <p:cNvPr id="10" name="Tekstvak 1">
            <a:extLst>
              <a:ext uri="{FF2B5EF4-FFF2-40B4-BE49-F238E27FC236}">
                <a16:creationId xmlns:a16="http://schemas.microsoft.com/office/drawing/2014/main" id="{1733A979-09D1-E84E-97D2-67FD7C48A48E}"/>
              </a:ext>
            </a:extLst>
          </p:cNvPr>
          <p:cNvSpPr txBox="1"/>
          <p:nvPr/>
        </p:nvSpPr>
        <p:spPr>
          <a:xfrm>
            <a:off x="4906244" y="1097493"/>
            <a:ext cx="7282608" cy="527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de-DE" sz="2400" kern="0" dirty="0">
                <a:solidFill>
                  <a:prstClr val="black"/>
                </a:solidFill>
              </a:rPr>
              <a:t>Wenig Erfahrung? Nicht mit Schwerpunkt-Kupplung und nicht bei turbulentem Wetter starten.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de-DE" sz="2400" kern="0" dirty="0">
                <a:solidFill>
                  <a:prstClr val="black"/>
                </a:solidFill>
              </a:rPr>
              <a:t>Schleppflugzeug auf Horizonthöhe halten, nicht zu hoch Schleppmaschine übersteigen.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de-DE" sz="2400" kern="0" dirty="0">
                <a:solidFill>
                  <a:prstClr val="black"/>
                </a:solidFill>
              </a:rPr>
              <a:t>Wenn zu tief, vorsichtig nach oben ziehen, um wieder auf gleiche Höhe wie das Schleppflugzeug zu kommen. 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de-DE" sz="2400" kern="0" dirty="0">
                <a:solidFill>
                  <a:prstClr val="black"/>
                </a:solidFill>
              </a:rPr>
              <a:t>Schleppflugzeug keinen Augenblick aus den Augen verlieren. Bis zum Ausklinken Seitenfenster nicht schließen und Fahrwerk ausgefahren lassen.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de-DE" sz="2400" kern="0" dirty="0">
                <a:solidFill>
                  <a:prstClr val="black"/>
                </a:solidFill>
              </a:rPr>
              <a:t>Sofort ausklinken, wenn das Schleppflugzeug nicht mehr zu sehen ist.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de-DE" sz="2400" kern="0" dirty="0">
                <a:solidFill>
                  <a:prstClr val="black"/>
                </a:solidFill>
              </a:rPr>
              <a:t>In Ausklinkhöhe Auslöseknopf ziehen und prüfen, ob Schleppseil getrennt ist. Erst dann Steigkurve fliegen.</a:t>
            </a:r>
            <a:endParaRPr lang="nl-NL" sz="2400" kern="0" dirty="0">
              <a:solidFill>
                <a:prstClr val="black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831" y="1351372"/>
            <a:ext cx="3523793" cy="5218628"/>
          </a:xfrm>
          <a:prstGeom prst="rect">
            <a:avLst/>
          </a:prstGeom>
        </p:spPr>
      </p:pic>
      <p:sp>
        <p:nvSpPr>
          <p:cNvPr id="15" name="Rechthoek 12">
            <a:extLst>
              <a:ext uri="{FF2B5EF4-FFF2-40B4-BE49-F238E27FC236}">
                <a16:creationId xmlns:a16="http://schemas.microsoft.com/office/drawing/2014/main" id="{56409603-7E66-2C40-A1DB-8299AEB5857D}"/>
              </a:ext>
            </a:extLst>
          </p:cNvPr>
          <p:cNvSpPr/>
          <p:nvPr/>
        </p:nvSpPr>
        <p:spPr>
          <a:xfrm>
            <a:off x="293308" y="1041521"/>
            <a:ext cx="2685562" cy="830997"/>
          </a:xfrm>
          <a:prstGeom prst="rect">
            <a:avLst/>
          </a:prstGeom>
          <a:solidFill>
            <a:srgbClr val="4F81BD"/>
          </a:solidFill>
        </p:spPr>
        <p:txBody>
          <a:bodyPr wrap="square">
            <a:spAutoFit/>
          </a:bodyPr>
          <a:lstStyle/>
          <a:p>
            <a:r>
              <a:rPr lang="de-DE" sz="2400" b="1" kern="0" dirty="0">
                <a:solidFill>
                  <a:prstClr val="white"/>
                </a:solidFill>
              </a:rPr>
              <a:t>Übersteigen des Schleppflugzeugs</a:t>
            </a:r>
          </a:p>
        </p:txBody>
      </p:sp>
    </p:spTree>
    <p:extLst>
      <p:ext uri="{BB962C8B-B14F-4D97-AF65-F5344CB8AC3E}">
        <p14:creationId xmlns:p14="http://schemas.microsoft.com/office/powerpoint/2010/main" val="2944379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6.7 Notverfahren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6.7 Notverfahren</a:t>
            </a:r>
          </a:p>
          <a:p>
            <a:endParaRPr lang="de-DE" dirty="0"/>
          </a:p>
        </p:txBody>
      </p:sp>
      <p:sp>
        <p:nvSpPr>
          <p:cNvPr id="7" name="Tekstvak 14">
            <a:extLst>
              <a:ext uri="{FF2B5EF4-FFF2-40B4-BE49-F238E27FC236}">
                <a16:creationId xmlns:a16="http://schemas.microsoft.com/office/drawing/2014/main" id="{E8B709C4-5DD5-5949-8E09-96C89D25568E}"/>
              </a:ext>
            </a:extLst>
          </p:cNvPr>
          <p:cNvSpPr txBox="1"/>
          <p:nvPr/>
        </p:nvSpPr>
        <p:spPr>
          <a:xfrm>
            <a:off x="6613424" y="761941"/>
            <a:ext cx="5509446" cy="5401479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de-DE" sz="2000" b="1" kern="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Innen:</a:t>
            </a:r>
          </a:p>
          <a:p>
            <a:pPr marL="800100" lvl="1" indent="-342900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de-DE" sz="2000" kern="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keine losen Gegenstände im Cockpit</a:t>
            </a:r>
          </a:p>
          <a:p>
            <a:pPr marL="800100" lvl="1" indent="-342900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de-DE" sz="2000" kern="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Gurte gestrafft </a:t>
            </a:r>
          </a:p>
          <a:p>
            <a:pPr marL="800100" lvl="1" indent="-342900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de-DE" sz="2000" kern="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Luftbremsen eingefahren und verriegelt, Trimmung auf normale Fluggeschwindigkeit eingestellt 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de-DE" sz="2000" b="1" kern="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Außen: </a:t>
            </a:r>
          </a:p>
          <a:p>
            <a:pPr marL="800100" lvl="1" indent="-342900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de-DE" sz="2000" kern="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Links- und Rechtskurve von 180° oder Vollkreis, um zu sehen, dass Luftraum frei ist und sich insbesondere keine Flugzeuge unter dir befinden,  </a:t>
            </a:r>
          </a:p>
          <a:p>
            <a:pPr marL="800100" lvl="1" indent="-342900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de-DE" sz="2000" kern="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ausreichend Höhe,</a:t>
            </a:r>
          </a:p>
          <a:p>
            <a:pPr marL="800100" lvl="1" indent="-342900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de-DE" sz="2000" kern="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Orientierungspunkt nehmen,</a:t>
            </a:r>
          </a:p>
          <a:p>
            <a:pPr marL="800100" lvl="1" indent="-342900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de-DE" sz="2000" kern="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Übung nicht über Menschenansammlung oder bebautem Gebiet.  </a:t>
            </a:r>
          </a:p>
        </p:txBody>
      </p:sp>
      <p:sp>
        <p:nvSpPr>
          <p:cNvPr id="8" name="Rechthoek 12">
            <a:extLst>
              <a:ext uri="{FF2B5EF4-FFF2-40B4-BE49-F238E27FC236}">
                <a16:creationId xmlns:a16="http://schemas.microsoft.com/office/drawing/2014/main" id="{56409603-7E66-2C40-A1DB-8299AEB5857D}"/>
              </a:ext>
            </a:extLst>
          </p:cNvPr>
          <p:cNvSpPr/>
          <p:nvPr/>
        </p:nvSpPr>
        <p:spPr>
          <a:xfrm>
            <a:off x="444135" y="933751"/>
            <a:ext cx="2289637" cy="1569660"/>
          </a:xfrm>
          <a:prstGeom prst="rect">
            <a:avLst/>
          </a:prstGeom>
          <a:solidFill>
            <a:srgbClr val="4F81BD"/>
          </a:solidFill>
        </p:spPr>
        <p:txBody>
          <a:bodyPr wrap="square">
            <a:spAutoFit/>
          </a:bodyPr>
          <a:lstStyle/>
          <a:p>
            <a:r>
              <a:rPr lang="de-DE" sz="2400" b="1" kern="0" dirty="0">
                <a:solidFill>
                  <a:prstClr val="white"/>
                </a:solidFill>
              </a:rPr>
              <a:t>Sicherheitsmaß-nahmen vor Einleiten des Trudelns</a:t>
            </a:r>
            <a:endParaRPr lang="nl-NL" sz="2400" b="1" kern="0" dirty="0">
              <a:solidFill>
                <a:prstClr val="white"/>
              </a:solidFill>
            </a:endParaRPr>
          </a:p>
        </p:txBody>
      </p:sp>
      <p:pic>
        <p:nvPicPr>
          <p:cNvPr id="9" name="Afbeelding 1">
            <a:extLst>
              <a:ext uri="{FF2B5EF4-FFF2-40B4-BE49-F238E27FC236}">
                <a16:creationId xmlns:a16="http://schemas.microsoft.com/office/drawing/2014/main" id="{AFA98538-2BDD-4646-AD17-E691AC2862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12" t="6433" r="20285" b="5191"/>
          <a:stretch/>
        </p:blipFill>
        <p:spPr>
          <a:xfrm>
            <a:off x="2986883" y="761941"/>
            <a:ext cx="3269736" cy="540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58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6.7 Notverfahren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6.7 Notverfahren</a:t>
            </a:r>
          </a:p>
          <a:p>
            <a:endParaRPr lang="de-DE" dirty="0"/>
          </a:p>
        </p:txBody>
      </p:sp>
      <p:pic>
        <p:nvPicPr>
          <p:cNvPr id="7" name="Afbeelding 9">
            <a:extLst>
              <a:ext uri="{FF2B5EF4-FFF2-40B4-BE49-F238E27FC236}">
                <a16:creationId xmlns:a16="http://schemas.microsoft.com/office/drawing/2014/main" id="{ABC121AE-10F2-8443-9F8D-6A742713F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316" y="810510"/>
            <a:ext cx="3736398" cy="5735345"/>
          </a:xfrm>
          <a:prstGeom prst="rect">
            <a:avLst/>
          </a:prstGeom>
        </p:spPr>
      </p:pic>
      <p:sp>
        <p:nvSpPr>
          <p:cNvPr id="8" name="Tekstvak 6">
            <a:extLst>
              <a:ext uri="{FF2B5EF4-FFF2-40B4-BE49-F238E27FC236}">
                <a16:creationId xmlns:a16="http://schemas.microsoft.com/office/drawing/2014/main" id="{D4AB2C51-7EBB-104D-8452-5D2D06C1CF86}"/>
              </a:ext>
            </a:extLst>
          </p:cNvPr>
          <p:cNvSpPr txBox="1"/>
          <p:nvPr/>
        </p:nvSpPr>
        <p:spPr>
          <a:xfrm>
            <a:off x="4906243" y="1025874"/>
            <a:ext cx="7113989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Aft>
                <a:spcPts val="600"/>
              </a:spcAft>
              <a:buClr>
                <a:srgbClr val="FF0000"/>
              </a:buClr>
              <a:buFont typeface="+mj-lt"/>
              <a:buAutoNum type="arabicPeriod"/>
            </a:pPr>
            <a:r>
              <a:rPr lang="de-DE" sz="2400" kern="0" dirty="0">
                <a:solidFill>
                  <a:prstClr val="black"/>
                </a:solidFill>
              </a:rPr>
              <a:t>Dein Fluglehrer wird das Segelflugzeug langsamer machen und das Trudeln einleiten.</a:t>
            </a:r>
          </a:p>
          <a:p>
            <a:pPr marL="457200" lvl="0" indent="-457200">
              <a:spcAft>
                <a:spcPts val="600"/>
              </a:spcAft>
              <a:buClr>
                <a:srgbClr val="FF0000"/>
              </a:buClr>
              <a:buFont typeface="+mj-lt"/>
              <a:buAutoNum type="arabicPeriod"/>
            </a:pPr>
            <a:r>
              <a:rPr lang="de-DE" sz="2400" kern="0" dirty="0">
                <a:solidFill>
                  <a:prstClr val="black"/>
                </a:solidFill>
              </a:rPr>
              <a:t>Die Flugzeugnase wird dabei ein wenig nach oben gehen. </a:t>
            </a:r>
          </a:p>
          <a:p>
            <a:pPr marL="457200" lvl="0" indent="-457200">
              <a:spcAft>
                <a:spcPts val="600"/>
              </a:spcAft>
              <a:buClr>
                <a:srgbClr val="FF0000"/>
              </a:buClr>
              <a:buFont typeface="+mj-lt"/>
              <a:buAutoNum type="arabicPeriod"/>
            </a:pPr>
            <a:r>
              <a:rPr lang="de-DE" sz="2400" kern="0" dirty="0">
                <a:solidFill>
                  <a:prstClr val="black"/>
                </a:solidFill>
              </a:rPr>
              <a:t>Segelflugzeug kippt über den Tragflügel ab und geht in eine drehende Bewegung nach unten.</a:t>
            </a:r>
          </a:p>
          <a:p>
            <a:pPr marL="457200" lvl="0" indent="-457200">
              <a:spcAft>
                <a:spcPts val="600"/>
              </a:spcAft>
              <a:buClr>
                <a:srgbClr val="FF0000"/>
              </a:buClr>
              <a:buFont typeface="+mj-lt"/>
              <a:buAutoNum type="arabicPeriod"/>
            </a:pPr>
            <a:r>
              <a:rPr lang="de-DE" sz="2400" kern="0" dirty="0">
                <a:solidFill>
                  <a:prstClr val="black"/>
                </a:solidFill>
              </a:rPr>
              <a:t>Flügel kippt weiter ab und Luftwiderstand dieses Flügels nimmt weiter zu, so dass Drehung aufrechterhalten wird. </a:t>
            </a:r>
          </a:p>
          <a:p>
            <a:pPr marL="457200" lvl="0" indent="-457200">
              <a:spcAft>
                <a:spcPts val="600"/>
              </a:spcAft>
              <a:buClr>
                <a:srgbClr val="FF0000"/>
              </a:buClr>
              <a:buFont typeface="+mj-lt"/>
              <a:buAutoNum type="arabicPeriod"/>
            </a:pPr>
            <a:r>
              <a:rPr lang="de-DE" sz="2400" kern="0" dirty="0">
                <a:solidFill>
                  <a:prstClr val="black"/>
                </a:solidFill>
              </a:rPr>
              <a:t>Flugzeugnase zeigt steil nach unten und Boden scheint sich unter der Nase zu drehen. Bei ausreichender Höhe ist diese Situation aber ungefährlich und leicht zu beenden.</a:t>
            </a:r>
            <a:endParaRPr kumimoji="0" lang="nl-NL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" name="Rechthoek 12">
            <a:extLst>
              <a:ext uri="{FF2B5EF4-FFF2-40B4-BE49-F238E27FC236}">
                <a16:creationId xmlns:a16="http://schemas.microsoft.com/office/drawing/2014/main" id="{56409603-7E66-2C40-A1DB-8299AEB5857D}"/>
              </a:ext>
            </a:extLst>
          </p:cNvPr>
          <p:cNvSpPr/>
          <p:nvPr/>
        </p:nvSpPr>
        <p:spPr>
          <a:xfrm>
            <a:off x="323443" y="1659053"/>
            <a:ext cx="1274921" cy="461665"/>
          </a:xfrm>
          <a:prstGeom prst="rect">
            <a:avLst/>
          </a:prstGeom>
          <a:solidFill>
            <a:srgbClr val="4F81BD"/>
          </a:solidFill>
        </p:spPr>
        <p:txBody>
          <a:bodyPr wrap="square">
            <a:spAutoFit/>
          </a:bodyPr>
          <a:lstStyle/>
          <a:p>
            <a:r>
              <a:rPr lang="de-DE" sz="2400" b="1" kern="0" dirty="0">
                <a:solidFill>
                  <a:prstClr val="white"/>
                </a:solidFill>
              </a:rPr>
              <a:t>Trudeln </a:t>
            </a:r>
            <a:endParaRPr lang="nl-NL" sz="2400" b="1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275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6.7 Notverfahren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6.7 Notverfahren</a:t>
            </a:r>
          </a:p>
          <a:p>
            <a:endParaRPr lang="de-DE" dirty="0"/>
          </a:p>
        </p:txBody>
      </p:sp>
      <p:pic>
        <p:nvPicPr>
          <p:cNvPr id="7" name="Afbeelding 9">
            <a:extLst>
              <a:ext uri="{FF2B5EF4-FFF2-40B4-BE49-F238E27FC236}">
                <a16:creationId xmlns:a16="http://schemas.microsoft.com/office/drawing/2014/main" id="{ABC121AE-10F2-8443-9F8D-6A742713F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254" y="802222"/>
            <a:ext cx="3704247" cy="5685993"/>
          </a:xfrm>
          <a:prstGeom prst="rect">
            <a:avLst/>
          </a:prstGeom>
        </p:spPr>
      </p:pic>
      <p:sp>
        <p:nvSpPr>
          <p:cNvPr id="8" name="Tekstvak 6">
            <a:extLst>
              <a:ext uri="{FF2B5EF4-FFF2-40B4-BE49-F238E27FC236}">
                <a16:creationId xmlns:a16="http://schemas.microsoft.com/office/drawing/2014/main" id="{D4AB2C51-7EBB-104D-8452-5D2D06C1CF86}"/>
              </a:ext>
            </a:extLst>
          </p:cNvPr>
          <p:cNvSpPr txBox="1"/>
          <p:nvPr/>
        </p:nvSpPr>
        <p:spPr>
          <a:xfrm>
            <a:off x="4871236" y="900194"/>
            <a:ext cx="7320764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Clr>
                <a:srgbClr val="FF0000"/>
              </a:buClr>
              <a:buFont typeface="+mj-lt"/>
              <a:buAutoNum type="arabicPeriod" startAt="6"/>
            </a:pPr>
            <a:r>
              <a:rPr lang="de-DE" sz="2400" kern="0" dirty="0">
                <a:solidFill>
                  <a:prstClr val="black"/>
                </a:solidFill>
              </a:rPr>
              <a:t>Tritt das Seitenruder voll entgegen der Drehrichtung,</a:t>
            </a:r>
          </a:p>
          <a:p>
            <a:pPr marL="457200" indent="-457200">
              <a:spcAft>
                <a:spcPts val="600"/>
              </a:spcAft>
              <a:buClr>
                <a:srgbClr val="FF0000"/>
              </a:buClr>
              <a:buFont typeface="+mj-lt"/>
              <a:buAutoNum type="arabicPeriod" startAt="6"/>
            </a:pPr>
            <a:r>
              <a:rPr lang="de-DE" sz="2400" kern="0" dirty="0">
                <a:solidFill>
                  <a:prstClr val="black"/>
                </a:solidFill>
              </a:rPr>
              <a:t>lasse das Höhenruder nach (gebe dem Druck des Knüppels nach) bis in Neutralstellung (nicht drücken!!!),</a:t>
            </a:r>
          </a:p>
          <a:p>
            <a:pPr marL="457200" indent="-457200">
              <a:spcAft>
                <a:spcPts val="600"/>
              </a:spcAft>
              <a:buClr>
                <a:srgbClr val="FF0000"/>
              </a:buClr>
              <a:buFont typeface="+mj-lt"/>
              <a:buAutoNum type="arabicPeriod" startAt="6"/>
            </a:pPr>
            <a:r>
              <a:rPr lang="de-DE" sz="2400" kern="0" dirty="0">
                <a:solidFill>
                  <a:prstClr val="black"/>
                </a:solidFill>
              </a:rPr>
              <a:t>halte das Querruder neutral.</a:t>
            </a:r>
          </a:p>
          <a:p>
            <a:pPr marL="457200" indent="-457200">
              <a:spcAft>
                <a:spcPts val="1200"/>
              </a:spcAft>
              <a:buClr>
                <a:srgbClr val="FF0000"/>
              </a:buClr>
              <a:buFont typeface="+mj-lt"/>
              <a:buAutoNum type="arabicPeriod" startAt="6"/>
            </a:pPr>
            <a:r>
              <a:rPr lang="de-DE" sz="2400" kern="0" dirty="0">
                <a:solidFill>
                  <a:prstClr val="black"/>
                </a:solidFill>
              </a:rPr>
              <a:t>Sobald die Drehung aufhört, nimm das Seitenruder auf Neutral und fange das Flugzeug aus dem Sturzflug weich ab.</a:t>
            </a:r>
          </a:p>
          <a:p>
            <a:pPr marL="342900" lvl="0" indent="-342900">
              <a:buClr>
                <a:srgbClr val="FF0000"/>
              </a:buClr>
              <a:buFont typeface="Wingdings" pitchFamily="2" charset="2"/>
              <a:buChar char="Ø"/>
            </a:pPr>
            <a:r>
              <a:rPr lang="de-DE" sz="2400" dirty="0">
                <a:solidFill>
                  <a:prstClr val="black"/>
                </a:solidFill>
              </a:rPr>
              <a:t>Dies ist die Standardmethode, um ein Trudeln zu beenden. </a:t>
            </a:r>
          </a:p>
          <a:p>
            <a:pPr marL="342900" lvl="0" indent="-342900">
              <a:buClr>
                <a:srgbClr val="FF0000"/>
              </a:buClr>
              <a:buFont typeface="Wingdings" pitchFamily="2" charset="2"/>
              <a:buChar char="Ø"/>
            </a:pPr>
            <a:r>
              <a:rPr lang="de-DE" sz="2400" dirty="0">
                <a:solidFill>
                  <a:prstClr val="black"/>
                </a:solidFill>
              </a:rPr>
              <a:t>Bevor du ein dir unbekanntes Segelflugzeug fliegen möchtest, lies im </a:t>
            </a:r>
            <a:r>
              <a:rPr lang="de-DE" sz="2400" dirty="0">
                <a:solidFill>
                  <a:srgbClr val="FF0000"/>
                </a:solidFill>
              </a:rPr>
              <a:t>Flughandbuch</a:t>
            </a:r>
            <a:r>
              <a:rPr lang="de-DE" sz="2400" dirty="0">
                <a:solidFill>
                  <a:prstClr val="black"/>
                </a:solidFill>
              </a:rPr>
              <a:t> des Segelflugzeugs im Kapitel „Trudeln“ insbesondere nach, wie bei diesem Flugzeug das Trudeln ausgeleitet wird.</a:t>
            </a:r>
            <a:endParaRPr lang="de-DE" sz="2400" kern="0" dirty="0">
              <a:solidFill>
                <a:prstClr val="black"/>
              </a:solidFill>
            </a:endParaRPr>
          </a:p>
        </p:txBody>
      </p:sp>
      <p:sp>
        <p:nvSpPr>
          <p:cNvPr id="9" name="Rechthoek 12">
            <a:extLst>
              <a:ext uri="{FF2B5EF4-FFF2-40B4-BE49-F238E27FC236}">
                <a16:creationId xmlns:a16="http://schemas.microsoft.com/office/drawing/2014/main" id="{56409603-7E66-2C40-A1DB-8299AEB5857D}"/>
              </a:ext>
            </a:extLst>
          </p:cNvPr>
          <p:cNvSpPr/>
          <p:nvPr/>
        </p:nvSpPr>
        <p:spPr>
          <a:xfrm>
            <a:off x="139459" y="1473996"/>
            <a:ext cx="1563774" cy="830997"/>
          </a:xfrm>
          <a:prstGeom prst="rect">
            <a:avLst/>
          </a:prstGeom>
          <a:solidFill>
            <a:srgbClr val="4F81BD"/>
          </a:solidFill>
        </p:spPr>
        <p:txBody>
          <a:bodyPr wrap="square">
            <a:spAutoFit/>
          </a:bodyPr>
          <a:lstStyle/>
          <a:p>
            <a:r>
              <a:rPr lang="de-DE" sz="2400" b="1" kern="0" dirty="0">
                <a:solidFill>
                  <a:prstClr val="white"/>
                </a:solidFill>
              </a:rPr>
              <a:t>Trudeln ausleiten</a:t>
            </a:r>
            <a:endParaRPr lang="nl-NL" sz="2400" b="1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089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6.8 Gebrauch des Rettungsfallschirms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>
                <a:solidFill>
                  <a:prstClr val="white"/>
                </a:solidFill>
              </a:rPr>
              <a:pPr/>
              <a:t>15</a:t>
            </a:fld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6.8 Gebrauch des Rettungsfallschirms einschließlich Landung</a:t>
            </a:r>
          </a:p>
        </p:txBody>
      </p:sp>
      <p:sp>
        <p:nvSpPr>
          <p:cNvPr id="10" name="Tekstvak 1">
            <a:extLst>
              <a:ext uri="{FF2B5EF4-FFF2-40B4-BE49-F238E27FC236}">
                <a16:creationId xmlns:a16="http://schemas.microsoft.com/office/drawing/2014/main" id="{1733A979-09D1-E84E-97D2-67FD7C48A48E}"/>
              </a:ext>
            </a:extLst>
          </p:cNvPr>
          <p:cNvSpPr txBox="1"/>
          <p:nvPr/>
        </p:nvSpPr>
        <p:spPr>
          <a:xfrm>
            <a:off x="5319054" y="948930"/>
            <a:ext cx="670117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de-DE" sz="2400" kern="0" dirty="0">
                <a:solidFill>
                  <a:prstClr val="black"/>
                </a:solidFill>
              </a:rPr>
              <a:t>Ein Fallschirm funktioniert immer und hält länger, wenn er richtig behandelt wird.  </a:t>
            </a:r>
          </a:p>
          <a:p>
            <a:pPr marL="800100" lvl="1" indent="-342900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prstClr val="black"/>
                </a:solidFill>
              </a:rPr>
              <a:t>an dunklem, nicht zu trockenem oder feuchten Ort aufbewahren</a:t>
            </a:r>
          </a:p>
          <a:p>
            <a:pPr marL="800100" lvl="1" indent="-342900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prstClr val="black"/>
                </a:solidFill>
              </a:rPr>
              <a:t>nicht auf dem Boden liegen lassen (Feuchtigkeit, Staub, Sonnenlicht)</a:t>
            </a:r>
          </a:p>
          <a:p>
            <a:pPr marL="800100" lvl="1" indent="-342900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prstClr val="black"/>
                </a:solidFill>
              </a:rPr>
              <a:t>nur an den Gurten tragen</a:t>
            </a:r>
          </a:p>
          <a:p>
            <a:pPr marL="800100" lvl="1" indent="-342900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de-DE" sz="2400" kern="0" dirty="0">
                <a:solidFill>
                  <a:prstClr val="black"/>
                </a:solidFill>
              </a:rPr>
              <a:t>nach Gebrauch in Fallschirmtasche lagern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de-DE" sz="2400" kern="0" dirty="0">
                <a:solidFill>
                  <a:prstClr val="black"/>
                </a:solidFill>
              </a:rPr>
              <a:t>Ein Fallschirm muss jährlich überprüft und regelmäßig gemäß Herstellervorgaben gepackt werden  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de-DE" sz="2400" kern="0" dirty="0">
                <a:solidFill>
                  <a:prstClr val="black"/>
                </a:solidFill>
              </a:rPr>
              <a:t>Überlege dir vor dem Flug die Notausstiegskommandos (SBO)</a:t>
            </a:r>
            <a:endParaRPr lang="nl-NL" sz="2400" kern="0" dirty="0">
              <a:solidFill>
                <a:prstClr val="black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428" y="774738"/>
            <a:ext cx="2871977" cy="5692050"/>
          </a:xfrm>
          <a:prstGeom prst="rect">
            <a:avLst/>
          </a:prstGeom>
        </p:spPr>
      </p:pic>
      <p:sp>
        <p:nvSpPr>
          <p:cNvPr id="15" name="Rechthoek 12">
            <a:extLst>
              <a:ext uri="{FF2B5EF4-FFF2-40B4-BE49-F238E27FC236}">
                <a16:creationId xmlns:a16="http://schemas.microsoft.com/office/drawing/2014/main" id="{56409603-7E66-2C40-A1DB-8299AEB5857D}"/>
              </a:ext>
            </a:extLst>
          </p:cNvPr>
          <p:cNvSpPr/>
          <p:nvPr/>
        </p:nvSpPr>
        <p:spPr>
          <a:xfrm>
            <a:off x="293308" y="1041521"/>
            <a:ext cx="2685562" cy="830997"/>
          </a:xfrm>
          <a:prstGeom prst="rect">
            <a:avLst/>
          </a:prstGeom>
          <a:solidFill>
            <a:srgbClr val="4F81BD"/>
          </a:solidFill>
        </p:spPr>
        <p:txBody>
          <a:bodyPr wrap="square">
            <a:spAutoFit/>
          </a:bodyPr>
          <a:lstStyle/>
          <a:p>
            <a:r>
              <a:rPr lang="de-DE" sz="2400" b="1" kern="0" dirty="0">
                <a:solidFill>
                  <a:prstClr val="white"/>
                </a:solidFill>
              </a:rPr>
              <a:t>Der Rettungsfallschirm</a:t>
            </a:r>
          </a:p>
        </p:txBody>
      </p:sp>
    </p:spTree>
    <p:extLst>
      <p:ext uri="{BB962C8B-B14F-4D97-AF65-F5344CB8AC3E}">
        <p14:creationId xmlns:p14="http://schemas.microsoft.com/office/powerpoint/2010/main" val="17712373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6.8 Gebrauch des Rettungsfallschirms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>
                <a:solidFill>
                  <a:prstClr val="white"/>
                </a:solidFill>
              </a:rPr>
              <a:pPr/>
              <a:t>16</a:t>
            </a:fld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6.8 Gebrauch des Rettungsfallschirms einschließlich Landung</a:t>
            </a:r>
          </a:p>
        </p:txBody>
      </p:sp>
      <p:sp>
        <p:nvSpPr>
          <p:cNvPr id="10" name="Tekstvak 1">
            <a:extLst>
              <a:ext uri="{FF2B5EF4-FFF2-40B4-BE49-F238E27FC236}">
                <a16:creationId xmlns:a16="http://schemas.microsoft.com/office/drawing/2014/main" id="{1733A979-09D1-E84E-97D2-67FD7C48A48E}"/>
              </a:ext>
            </a:extLst>
          </p:cNvPr>
          <p:cNvSpPr txBox="1"/>
          <p:nvPr/>
        </p:nvSpPr>
        <p:spPr>
          <a:xfrm>
            <a:off x="5480602" y="3626584"/>
            <a:ext cx="671139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de-DE" sz="2200" kern="0" dirty="0" err="1">
                <a:solidFill>
                  <a:prstClr val="black"/>
                </a:solidFill>
              </a:rPr>
              <a:t>Haubennotabwurf</a:t>
            </a:r>
            <a:r>
              <a:rPr lang="de-DE" sz="2200" kern="0" dirty="0">
                <a:solidFill>
                  <a:prstClr val="black"/>
                </a:solidFill>
              </a:rPr>
              <a:t> öffnen (Flughandbuch) und Haube abwerfen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de-DE" sz="2200" kern="0" dirty="0">
                <a:solidFill>
                  <a:prstClr val="black"/>
                </a:solidFill>
              </a:rPr>
              <a:t>Anschnallgurte öffnen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de-DE" sz="2200" kern="0" dirty="0">
                <a:solidFill>
                  <a:prstClr val="black"/>
                </a:solidFill>
              </a:rPr>
              <a:t>Sich über den Haubenrahmen hochdrücken und aus dem Cockpit rollen / klettern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de-DE" sz="2200" kern="0" dirty="0">
                <a:solidFill>
                  <a:prstClr val="black"/>
                </a:solidFill>
              </a:rPr>
              <a:t>Nach Verlassen des Flugzeugs bei manuellem Fallschirm mit beiden Händen den Auslösegriff kräftig und so weit wie möglich von Körper weg ziehen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Ø"/>
            </a:pPr>
            <a:endParaRPr lang="de-DE" sz="2000" kern="0" dirty="0">
              <a:solidFill>
                <a:prstClr val="black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7514" y="885485"/>
            <a:ext cx="4438273" cy="267027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155" y="885485"/>
            <a:ext cx="3540586" cy="5482202"/>
          </a:xfrm>
          <a:prstGeom prst="rect">
            <a:avLst/>
          </a:prstGeom>
        </p:spPr>
      </p:pic>
      <p:sp>
        <p:nvSpPr>
          <p:cNvPr id="15" name="Rechthoek 12">
            <a:extLst>
              <a:ext uri="{FF2B5EF4-FFF2-40B4-BE49-F238E27FC236}">
                <a16:creationId xmlns:a16="http://schemas.microsoft.com/office/drawing/2014/main" id="{56409603-7E66-2C40-A1DB-8299AEB5857D}"/>
              </a:ext>
            </a:extLst>
          </p:cNvPr>
          <p:cNvSpPr/>
          <p:nvPr/>
        </p:nvSpPr>
        <p:spPr>
          <a:xfrm>
            <a:off x="113376" y="1364427"/>
            <a:ext cx="1620551" cy="1200329"/>
          </a:xfrm>
          <a:prstGeom prst="rect">
            <a:avLst/>
          </a:prstGeom>
          <a:solidFill>
            <a:srgbClr val="4F81BD"/>
          </a:solidFill>
        </p:spPr>
        <p:txBody>
          <a:bodyPr wrap="square">
            <a:spAutoFit/>
          </a:bodyPr>
          <a:lstStyle/>
          <a:p>
            <a:r>
              <a:rPr lang="de-DE" sz="2400" b="1" kern="0" dirty="0">
                <a:solidFill>
                  <a:prstClr val="white"/>
                </a:solidFill>
              </a:rPr>
              <a:t>Gebrauch Rettungs-</a:t>
            </a:r>
          </a:p>
          <a:p>
            <a:r>
              <a:rPr lang="de-DE" sz="2400" b="1" kern="0" dirty="0" err="1">
                <a:solidFill>
                  <a:prstClr val="white"/>
                </a:solidFill>
              </a:rPr>
              <a:t>fallschirm</a:t>
            </a:r>
            <a:endParaRPr lang="de-DE" sz="2400" b="1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041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6.8 Gebrauch des Rettungsfallschirms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>
                <a:solidFill>
                  <a:prstClr val="white"/>
                </a:solidFill>
              </a:rPr>
              <a:pPr/>
              <a:t>17</a:t>
            </a:fld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6.8 Gebrauch des Rettungsfallschirms einschließlich Landung</a:t>
            </a:r>
          </a:p>
        </p:txBody>
      </p:sp>
      <p:sp>
        <p:nvSpPr>
          <p:cNvPr id="10" name="Tekstvak 1">
            <a:extLst>
              <a:ext uri="{FF2B5EF4-FFF2-40B4-BE49-F238E27FC236}">
                <a16:creationId xmlns:a16="http://schemas.microsoft.com/office/drawing/2014/main" id="{1733A979-09D1-E84E-97D2-67FD7C48A48E}"/>
              </a:ext>
            </a:extLst>
          </p:cNvPr>
          <p:cNvSpPr txBox="1"/>
          <p:nvPr/>
        </p:nvSpPr>
        <p:spPr>
          <a:xfrm>
            <a:off x="4495800" y="3174571"/>
            <a:ext cx="7619999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de-DE" sz="2200" kern="0" dirty="0">
                <a:solidFill>
                  <a:prstClr val="black"/>
                </a:solidFill>
              </a:rPr>
              <a:t>Ein Rundkappen-Fallschirm kann bis zu einem gewissen Grad gesteuert werden, indem man an den Steuerleinen zieht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de-DE" sz="2200" kern="0" dirty="0">
                <a:solidFill>
                  <a:prstClr val="black"/>
                </a:solidFill>
              </a:rPr>
              <a:t>Halte Knie und Knöchel fest zusammen; Knie und Rücken sollten leicht gebeugt sein. 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de-DE" sz="2200" kern="0" dirty="0">
                <a:solidFill>
                  <a:prstClr val="black"/>
                </a:solidFill>
              </a:rPr>
              <a:t>Halte deine Füße waagerecht und fange den Aufprall ab, dann rolle in die Richtung, in die der Fallschirm dich zieht. 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de-DE" sz="2200" kern="0" dirty="0">
                <a:solidFill>
                  <a:prstClr val="black"/>
                </a:solidFill>
              </a:rPr>
              <a:t>Wenn du nach der Landung aufstehen kannst, versuche, um den Fallschirm herumzulaufen, damit der Wind nicht in ihn hineinweht. 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247" y="794212"/>
            <a:ext cx="2418525" cy="566474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5257" y="817363"/>
            <a:ext cx="6559865" cy="2164268"/>
          </a:xfrm>
          <a:prstGeom prst="rect">
            <a:avLst/>
          </a:prstGeom>
        </p:spPr>
      </p:pic>
      <p:sp>
        <p:nvSpPr>
          <p:cNvPr id="3" name="Rechthoek 12">
            <a:extLst>
              <a:ext uri="{FF2B5EF4-FFF2-40B4-BE49-F238E27FC236}">
                <a16:creationId xmlns:a16="http://schemas.microsoft.com/office/drawing/2014/main" id="{5E0E943B-AF74-EF22-75CD-FB0F69B0FC53}"/>
              </a:ext>
            </a:extLst>
          </p:cNvPr>
          <p:cNvSpPr/>
          <p:nvPr/>
        </p:nvSpPr>
        <p:spPr>
          <a:xfrm>
            <a:off x="113376" y="1364427"/>
            <a:ext cx="1620551" cy="1200329"/>
          </a:xfrm>
          <a:prstGeom prst="rect">
            <a:avLst/>
          </a:prstGeom>
          <a:solidFill>
            <a:srgbClr val="4F81BD"/>
          </a:solidFill>
        </p:spPr>
        <p:txBody>
          <a:bodyPr wrap="square">
            <a:spAutoFit/>
          </a:bodyPr>
          <a:lstStyle/>
          <a:p>
            <a:r>
              <a:rPr lang="de-DE" sz="2400" b="1" kern="0" dirty="0">
                <a:solidFill>
                  <a:prstClr val="white"/>
                </a:solidFill>
              </a:rPr>
              <a:t>Gebrauch Rettungs-</a:t>
            </a:r>
          </a:p>
          <a:p>
            <a:r>
              <a:rPr lang="de-DE" sz="2400" b="1" kern="0" dirty="0" err="1">
                <a:solidFill>
                  <a:prstClr val="white"/>
                </a:solidFill>
              </a:rPr>
              <a:t>fallschirm</a:t>
            </a:r>
            <a:endParaRPr lang="de-DE" sz="2400" b="1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321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6.8 Gebrauch des Rettungsfallschirms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>
                <a:solidFill>
                  <a:prstClr val="white"/>
                </a:solidFill>
              </a:rPr>
              <a:pPr/>
              <a:t>18</a:t>
            </a:fld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6.8 Gebrauch des Rettungsfallschirms einschließlich Landung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092" y="857831"/>
            <a:ext cx="3086693" cy="5409894"/>
          </a:xfrm>
          <a:prstGeom prst="rect">
            <a:avLst/>
          </a:prstGeom>
        </p:spPr>
      </p:pic>
      <p:sp>
        <p:nvSpPr>
          <p:cNvPr id="15" name="Rechthoek 12">
            <a:extLst>
              <a:ext uri="{FF2B5EF4-FFF2-40B4-BE49-F238E27FC236}">
                <a16:creationId xmlns:a16="http://schemas.microsoft.com/office/drawing/2014/main" id="{56409603-7E66-2C40-A1DB-8299AEB5857D}"/>
              </a:ext>
            </a:extLst>
          </p:cNvPr>
          <p:cNvSpPr/>
          <p:nvPr/>
        </p:nvSpPr>
        <p:spPr>
          <a:xfrm>
            <a:off x="177019" y="1298439"/>
            <a:ext cx="2685562" cy="1200329"/>
          </a:xfrm>
          <a:prstGeom prst="rect">
            <a:avLst/>
          </a:prstGeom>
          <a:solidFill>
            <a:srgbClr val="4F81BD"/>
          </a:solidFill>
        </p:spPr>
        <p:txBody>
          <a:bodyPr wrap="square">
            <a:spAutoFit/>
          </a:bodyPr>
          <a:lstStyle/>
          <a:p>
            <a:r>
              <a:rPr lang="de-DE" sz="2400" b="1" kern="0" dirty="0">
                <a:solidFill>
                  <a:prstClr val="white"/>
                </a:solidFill>
              </a:rPr>
              <a:t>Segelflugzeug mit Gesamt-Rettungssystem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172" y="985447"/>
            <a:ext cx="5523455" cy="4395597"/>
          </a:xfrm>
          <a:prstGeom prst="rect">
            <a:avLst/>
          </a:prstGeom>
        </p:spPr>
      </p:pic>
      <p:sp>
        <p:nvSpPr>
          <p:cNvPr id="12" name="Rechthoek 12">
            <a:extLst>
              <a:ext uri="{FF2B5EF4-FFF2-40B4-BE49-F238E27FC236}">
                <a16:creationId xmlns:a16="http://schemas.microsoft.com/office/drawing/2014/main" id="{56409603-7E66-2C40-A1DB-8299AEB5857D}"/>
              </a:ext>
            </a:extLst>
          </p:cNvPr>
          <p:cNvSpPr/>
          <p:nvPr/>
        </p:nvSpPr>
        <p:spPr>
          <a:xfrm>
            <a:off x="5504736" y="1298439"/>
            <a:ext cx="2685562" cy="1200329"/>
          </a:xfrm>
          <a:prstGeom prst="rect">
            <a:avLst/>
          </a:prstGeom>
          <a:solidFill>
            <a:srgbClr val="4F81BD"/>
          </a:solidFill>
        </p:spPr>
        <p:txBody>
          <a:bodyPr wrap="square">
            <a:spAutoFit/>
          </a:bodyPr>
          <a:lstStyle/>
          <a:p>
            <a:r>
              <a:rPr lang="de-DE" sz="2400" b="1" kern="0" dirty="0">
                <a:solidFill>
                  <a:prstClr val="white"/>
                </a:solidFill>
              </a:rPr>
              <a:t>NOAH-</a:t>
            </a:r>
          </a:p>
          <a:p>
            <a:r>
              <a:rPr lang="de-DE" sz="2400" b="1" kern="0" dirty="0">
                <a:solidFill>
                  <a:prstClr val="white"/>
                </a:solidFill>
              </a:rPr>
              <a:t>Rettungssystem</a:t>
            </a:r>
            <a:br>
              <a:rPr lang="de-DE" sz="2400" b="1" kern="0" dirty="0">
                <a:solidFill>
                  <a:prstClr val="white"/>
                </a:solidFill>
              </a:rPr>
            </a:br>
            <a:endParaRPr lang="de-DE" sz="2400" b="1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355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884A4F68-ED5A-4FF4-8D2A-D2E64660729D}"/>
              </a:ext>
            </a:extLst>
          </p:cNvPr>
          <p:cNvSpPr/>
          <p:nvPr/>
        </p:nvSpPr>
        <p:spPr>
          <a:xfrm>
            <a:off x="192088" y="188913"/>
            <a:ext cx="11828145" cy="1219412"/>
          </a:xfrm>
          <a:prstGeom prst="roundRect">
            <a:avLst/>
          </a:prstGeom>
          <a:ln>
            <a:noFill/>
          </a:ln>
          <a:effectLst>
            <a:reflection blurRad="6350" stA="50000" endA="300" endPos="13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Segelflugtheorie SFCL</a:t>
            </a:r>
          </a:p>
          <a:p>
            <a:pPr algn="ctr"/>
            <a:r>
              <a:rPr lang="de-DE" sz="40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Betriebsverfahren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4239DEF-2EBC-47CA-A8AD-CCF7B7385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>
                <a:solidFill>
                  <a:prstClr val="white"/>
                </a:solidFill>
              </a:rPr>
              <a:pPr/>
              <a:t>19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A754A21-1E1E-441C-91DA-BE1673E04CF5}"/>
              </a:ext>
            </a:extLst>
          </p:cNvPr>
          <p:cNvSpPr txBox="1"/>
          <p:nvPr/>
        </p:nvSpPr>
        <p:spPr>
          <a:xfrm>
            <a:off x="4392424" y="1408325"/>
            <a:ext cx="3696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44C96"/>
                </a:solidFill>
              </a:rPr>
              <a:t>OPERATIONAL PROCEDURES</a:t>
            </a:r>
            <a:endParaRPr lang="de-DE" sz="2400" i="1" dirty="0">
              <a:solidFill>
                <a:srgbClr val="044C96"/>
              </a:solidFill>
            </a:endParaRPr>
          </a:p>
        </p:txBody>
      </p:sp>
      <p:pic>
        <p:nvPicPr>
          <p:cNvPr id="8" name="Afbeelding 13">
            <a:extLst>
              <a:ext uri="{FF2B5EF4-FFF2-40B4-BE49-F238E27FC236}">
                <a16:creationId xmlns:a16="http://schemas.microsoft.com/office/drawing/2014/main" id="{0AACA974-A415-BF4E-8A43-D45A02890F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66" b="4864"/>
          <a:stretch/>
        </p:blipFill>
        <p:spPr>
          <a:xfrm>
            <a:off x="2780727" y="2096785"/>
            <a:ext cx="7079711" cy="3824558"/>
          </a:xfrm>
          <a:prstGeom prst="rect">
            <a:avLst/>
          </a:prstGeom>
        </p:spPr>
      </p:pic>
      <p:sp>
        <p:nvSpPr>
          <p:cNvPr id="9" name="Ovale toelichting 15">
            <a:extLst>
              <a:ext uri="{FF2B5EF4-FFF2-40B4-BE49-F238E27FC236}">
                <a16:creationId xmlns:a16="http://schemas.microsoft.com/office/drawing/2014/main" id="{6E930C4F-380C-AD45-B9E9-6244A3A1AA2A}"/>
              </a:ext>
            </a:extLst>
          </p:cNvPr>
          <p:cNvSpPr/>
          <p:nvPr/>
        </p:nvSpPr>
        <p:spPr>
          <a:xfrm flipH="1">
            <a:off x="1489433" y="4423816"/>
            <a:ext cx="3138259" cy="1788450"/>
          </a:xfrm>
          <a:prstGeom prst="wedgeEllipseCallout">
            <a:avLst>
              <a:gd name="adj1" fmla="val -101822"/>
              <a:gd name="adj2" fmla="val -35782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000" b="1" kern="0" dirty="0">
                <a:solidFill>
                  <a:prstClr val="white"/>
                </a:solidFill>
                <a:latin typeface="Calibri"/>
              </a:rPr>
              <a:t>Fragen </a:t>
            </a:r>
            <a:r>
              <a:rPr kumimoji="0" lang="nl-NL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…?</a:t>
            </a:r>
          </a:p>
        </p:txBody>
      </p:sp>
    </p:spTree>
    <p:extLst>
      <p:ext uri="{BB962C8B-B14F-4D97-AF65-F5344CB8AC3E}">
        <p14:creationId xmlns:p14="http://schemas.microsoft.com/office/powerpoint/2010/main" val="862969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2AC422-73B0-4880-8217-243373E43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406" y="132512"/>
            <a:ext cx="8002267" cy="504000"/>
          </a:xfrm>
        </p:spPr>
        <p:txBody>
          <a:bodyPr>
            <a:normAutofit fontScale="90000"/>
          </a:bodyPr>
          <a:lstStyle/>
          <a:p>
            <a:r>
              <a:rPr lang="de-DE" dirty="0"/>
              <a:t>Betriebsverfahren: Gliederung (SFCL)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16C87F1-7C08-4959-A7EC-85DEC81366C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65000"/>
                  </a:schemeClr>
                </a:solidFill>
              </a:rPr>
              <a:t>6.1</a:t>
            </a:r>
            <a:r>
              <a:rPr lang="de-DE" sz="2000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de-DE" sz="2000" dirty="0">
                <a:solidFill>
                  <a:schemeClr val="bg1">
                    <a:lumMod val="65000"/>
                  </a:schemeClr>
                </a:solidFill>
              </a:rPr>
              <a:t>Allgemeine Voraussetzungen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7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General requirements </a:t>
            </a: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65000"/>
                  </a:schemeClr>
                </a:solidFill>
              </a:rPr>
              <a:t>6.2</a:t>
            </a:r>
            <a:r>
              <a:rPr lang="de-DE" sz="2000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de-DE" sz="2000" dirty="0">
                <a:solidFill>
                  <a:schemeClr val="bg1">
                    <a:lumMod val="65000"/>
                  </a:schemeClr>
                </a:solidFill>
              </a:rPr>
              <a:t>Startmethoden 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7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Launch methods</a:t>
            </a: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65000"/>
                  </a:schemeClr>
                </a:solidFill>
              </a:rPr>
              <a:t>6.3	Verhalten im Aufwind und Vorflug 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7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Soaring techniques </a:t>
            </a:r>
            <a:endParaRPr lang="de-DE" sz="1700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65000"/>
                  </a:schemeClr>
                </a:solidFill>
              </a:rPr>
              <a:t>6.4	Platzrunden und Landung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7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Circuits and landing</a:t>
            </a:r>
            <a:endParaRPr lang="de-DE" sz="1700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000" dirty="0">
                <a:solidFill>
                  <a:schemeClr val="bg1">
                    <a:lumMod val="65000"/>
                  </a:schemeClr>
                </a:solidFill>
              </a:rPr>
              <a:t>6.5	Außenlandung 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700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Outlanding</a:t>
            </a:r>
            <a:endParaRPr lang="de-DE" sz="1700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541338" indent="-541338">
              <a:buNone/>
            </a:pPr>
            <a:r>
              <a:rPr lang="de-DE" sz="2000" dirty="0">
                <a:solidFill>
                  <a:schemeClr val="bg1">
                    <a:lumMod val="65000"/>
                  </a:schemeClr>
                </a:solidFill>
              </a:rPr>
              <a:t>6.6 	Besondere Betriebsverfahren und -gefahren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7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Special operational procedures and hazards </a:t>
            </a:r>
            <a:endParaRPr lang="de-DE" sz="1700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541338" indent="-541338">
              <a:buNone/>
            </a:pPr>
            <a:r>
              <a:rPr lang="de-DE" sz="2000" dirty="0"/>
              <a:t>6.7	Notverfahren 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700" i="1" dirty="0">
                <a:solidFill>
                  <a:srgbClr val="044C96"/>
                </a:solidFill>
              </a:rPr>
              <a:t>Emergency procedures</a:t>
            </a:r>
            <a:r>
              <a:rPr lang="de-DE" sz="1700" i="1" dirty="0">
                <a:solidFill>
                  <a:srgbClr val="044C96"/>
                </a:solidFill>
              </a:rPr>
              <a:t>  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endParaRPr lang="de-DE" sz="2000" i="1" dirty="0">
              <a:solidFill>
                <a:srgbClr val="044C96"/>
              </a:solidFill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616F40A-8AD2-4F07-8A23-28333DA8DE5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41338" indent="-541338">
              <a:buNone/>
            </a:pPr>
            <a:r>
              <a:rPr lang="de-DE" sz="2000" dirty="0"/>
              <a:t>6.8	Gebrauch des Rettungsfallschirms einschließlich Landung </a:t>
            </a:r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1700" i="1" dirty="0">
                <a:solidFill>
                  <a:srgbClr val="044C96"/>
                </a:solidFill>
              </a:rPr>
              <a:t>Emergency parachute operation and landing</a:t>
            </a:r>
            <a:r>
              <a:rPr lang="de-DE" sz="1700" i="1" dirty="0">
                <a:solidFill>
                  <a:srgbClr val="044C96"/>
                </a:solidFill>
              </a:rPr>
              <a:t>  </a:t>
            </a:r>
          </a:p>
          <a:p>
            <a:pPr marL="541338" indent="-541338">
              <a:buNone/>
            </a:pPr>
            <a:endParaRPr lang="de-DE" sz="2000" dirty="0"/>
          </a:p>
          <a:p>
            <a:pPr marL="541338" indent="-541338">
              <a:buNone/>
            </a:pPr>
            <a:r>
              <a:rPr lang="de-DE" sz="2000" dirty="0"/>
              <a:t> </a:t>
            </a:r>
          </a:p>
          <a:p>
            <a:pPr marL="806450" indent="4763">
              <a:spcBef>
                <a:spcPts val="300"/>
              </a:spcBef>
              <a:spcAft>
                <a:spcPts val="600"/>
              </a:spcAft>
              <a:buNone/>
            </a:pPr>
            <a:endParaRPr lang="de-DE" sz="1700" i="1" dirty="0">
              <a:solidFill>
                <a:srgbClr val="044C96"/>
              </a:solidFill>
            </a:endParaRPr>
          </a:p>
          <a:p>
            <a:pPr marL="541338" indent="-541338">
              <a:buNone/>
            </a:pPr>
            <a:endParaRPr lang="de-DE" sz="2000" dirty="0"/>
          </a:p>
          <a:p>
            <a:pPr marL="541338" indent="-541338">
              <a:buNone/>
            </a:pPr>
            <a:r>
              <a:rPr lang="de-DE" sz="2000" dirty="0"/>
              <a:t>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974E809-361D-4737-B52C-E6563C29B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7903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02C7A8-7EE1-445E-B18B-B0B44B0295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7553" y="1737915"/>
            <a:ext cx="9576391" cy="2387600"/>
          </a:xfrm>
        </p:spPr>
        <p:txBody>
          <a:bodyPr>
            <a:normAutofit fontScale="90000"/>
          </a:bodyPr>
          <a:lstStyle/>
          <a:p>
            <a:r>
              <a:rPr lang="de-DE" dirty="0"/>
              <a:t>6.7 Notverfahren </a:t>
            </a:r>
            <a:br>
              <a:rPr lang="de-DE" dirty="0"/>
            </a:br>
            <a:r>
              <a:rPr lang="de-DE" dirty="0"/>
              <a:t> 6.8 Gebrauch des Rettungsfallschirms und Landung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3147B01-30C8-421C-BD17-8AC69CBE5D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Emergency procedures</a:t>
            </a:r>
          </a:p>
          <a:p>
            <a:r>
              <a:rPr lang="en-US" dirty="0"/>
              <a:t>Emergency parachute operation and landing 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B18B720-1CFD-4B73-A56F-433DC892E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>
                <a:solidFill>
                  <a:prstClr val="white"/>
                </a:solidFill>
              </a:rPr>
              <a:pPr/>
              <a:t>3</a:t>
            </a:fld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337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6.7 Notverfahren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>
                <a:solidFill>
                  <a:prstClr val="white"/>
                </a:solidFill>
              </a:rPr>
              <a:pPr/>
              <a:t>4</a:t>
            </a:fld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6.7 Notverfahren</a:t>
            </a:r>
          </a:p>
        </p:txBody>
      </p:sp>
      <p:sp>
        <p:nvSpPr>
          <p:cNvPr id="3" name="Tekstvak 1">
            <a:extLst>
              <a:ext uri="{FF2B5EF4-FFF2-40B4-BE49-F238E27FC236}">
                <a16:creationId xmlns:a16="http://schemas.microsoft.com/office/drawing/2014/main" id="{D8C5C3BF-EA2B-921E-0B87-E2D4010028B5}"/>
              </a:ext>
            </a:extLst>
          </p:cNvPr>
          <p:cNvSpPr txBox="1"/>
          <p:nvPr/>
        </p:nvSpPr>
        <p:spPr>
          <a:xfrm>
            <a:off x="5511331" y="793190"/>
            <a:ext cx="3455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de-DE" sz="4000" kern="0" dirty="0">
                <a:solidFill>
                  <a:prstClr val="black"/>
                </a:solidFill>
              </a:rPr>
              <a:t>   </a:t>
            </a:r>
            <a:r>
              <a:rPr lang="de-DE" sz="3600" b="1" kern="0" dirty="0">
                <a:solidFill>
                  <a:prstClr val="black"/>
                </a:solidFill>
              </a:rPr>
              <a:t>überdrückt</a:t>
            </a:r>
            <a:endParaRPr lang="nl-NL" sz="3600" b="1" kern="0" dirty="0">
              <a:solidFill>
                <a:prstClr val="black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D91B504-63DD-0A5B-1608-1753396F6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4072" y="1609171"/>
            <a:ext cx="8997742" cy="4791298"/>
          </a:xfrm>
          <a:prstGeom prst="rect">
            <a:avLst/>
          </a:prstGeom>
        </p:spPr>
      </p:pic>
      <p:sp>
        <p:nvSpPr>
          <p:cNvPr id="10" name="Rechthoek 12">
            <a:extLst>
              <a:ext uri="{FF2B5EF4-FFF2-40B4-BE49-F238E27FC236}">
                <a16:creationId xmlns:a16="http://schemas.microsoft.com/office/drawing/2014/main" id="{E670C319-ADCC-21ED-2C5F-10E711736C45}"/>
              </a:ext>
            </a:extLst>
          </p:cNvPr>
          <p:cNvSpPr/>
          <p:nvPr/>
        </p:nvSpPr>
        <p:spPr>
          <a:xfrm>
            <a:off x="250889" y="969918"/>
            <a:ext cx="2412186" cy="1200329"/>
          </a:xfrm>
          <a:prstGeom prst="rect">
            <a:avLst/>
          </a:prstGeom>
          <a:solidFill>
            <a:srgbClr val="4F81BD"/>
          </a:solidFill>
        </p:spPr>
        <p:txBody>
          <a:bodyPr wrap="square">
            <a:spAutoFit/>
          </a:bodyPr>
          <a:lstStyle/>
          <a:p>
            <a:r>
              <a:rPr lang="de-DE" sz="2400" b="1" kern="0" dirty="0">
                <a:solidFill>
                  <a:prstClr val="white"/>
                </a:solidFill>
              </a:rPr>
              <a:t>Gefahren beim Seilriss im Windenstart</a:t>
            </a:r>
            <a:endParaRPr lang="nl-NL" sz="2400" b="1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262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73205-434A-60F2-CC64-E483C6BE8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FA4560-2A12-7DFD-4FF0-F008D499F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6.7 Notverfahren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A82453E-93D1-531F-9EBF-B2B9323EE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>
                <a:solidFill>
                  <a:prstClr val="white"/>
                </a:solidFill>
              </a:rPr>
              <a:pPr/>
              <a:t>5</a:t>
            </a:fld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F792E96-C106-49D3-9510-20D3D6430E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6.7 Notverfahren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CFF565E-12D4-470D-DF07-915BB9758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3663" y="819378"/>
            <a:ext cx="6215220" cy="5614416"/>
          </a:xfrm>
          <a:prstGeom prst="rect">
            <a:avLst/>
          </a:prstGeom>
        </p:spPr>
      </p:pic>
      <p:sp>
        <p:nvSpPr>
          <p:cNvPr id="7" name="Tekstvak 1">
            <a:extLst>
              <a:ext uri="{FF2B5EF4-FFF2-40B4-BE49-F238E27FC236}">
                <a16:creationId xmlns:a16="http://schemas.microsoft.com/office/drawing/2014/main" id="{F422D0BE-F747-EC93-F40F-43246061809E}"/>
              </a:ext>
            </a:extLst>
          </p:cNvPr>
          <p:cNvSpPr txBox="1"/>
          <p:nvPr/>
        </p:nvSpPr>
        <p:spPr>
          <a:xfrm>
            <a:off x="409091" y="3429000"/>
            <a:ext cx="4696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de-DE" sz="4000" kern="0" dirty="0">
                <a:solidFill>
                  <a:prstClr val="black"/>
                </a:solidFill>
              </a:rPr>
              <a:t>   </a:t>
            </a:r>
            <a:r>
              <a:rPr lang="de-DE" sz="3600" b="1" kern="0" dirty="0">
                <a:solidFill>
                  <a:prstClr val="black"/>
                </a:solidFill>
              </a:rPr>
              <a:t>zu spät gedrückt</a:t>
            </a:r>
            <a:endParaRPr lang="nl-NL" sz="3600" b="1" kern="0" dirty="0">
              <a:solidFill>
                <a:prstClr val="black"/>
              </a:solidFill>
            </a:endParaRPr>
          </a:p>
        </p:txBody>
      </p:sp>
      <p:sp>
        <p:nvSpPr>
          <p:cNvPr id="9" name="Rechthoek 12">
            <a:extLst>
              <a:ext uri="{FF2B5EF4-FFF2-40B4-BE49-F238E27FC236}">
                <a16:creationId xmlns:a16="http://schemas.microsoft.com/office/drawing/2014/main" id="{963EC28B-9E69-ED55-7353-D51DA6B0FAB0}"/>
              </a:ext>
            </a:extLst>
          </p:cNvPr>
          <p:cNvSpPr/>
          <p:nvPr/>
        </p:nvSpPr>
        <p:spPr>
          <a:xfrm>
            <a:off x="250889" y="969918"/>
            <a:ext cx="2412186" cy="1200329"/>
          </a:xfrm>
          <a:prstGeom prst="rect">
            <a:avLst/>
          </a:prstGeom>
          <a:solidFill>
            <a:srgbClr val="4F81BD"/>
          </a:solidFill>
        </p:spPr>
        <p:txBody>
          <a:bodyPr wrap="square">
            <a:spAutoFit/>
          </a:bodyPr>
          <a:lstStyle/>
          <a:p>
            <a:r>
              <a:rPr lang="de-DE" sz="2400" b="1" kern="0" dirty="0">
                <a:solidFill>
                  <a:prstClr val="white"/>
                </a:solidFill>
              </a:rPr>
              <a:t>Gefahren beim Seilriss im Windenstart</a:t>
            </a:r>
            <a:endParaRPr lang="nl-NL" sz="2400" b="1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702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D28729-D085-0504-C58C-BEDEC9655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EDE1B4-6103-4530-7A11-58E0FE695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6.7 Notverfahren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6D946CB-51F3-4198-C328-85B322C42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>
                <a:solidFill>
                  <a:prstClr val="white"/>
                </a:solidFill>
              </a:rPr>
              <a:pPr/>
              <a:t>6</a:t>
            </a:fld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F0A10CF-B93E-5D7E-2155-34C7E0D209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6.7 Notverfahren</a:t>
            </a:r>
          </a:p>
        </p:txBody>
      </p:sp>
      <p:sp>
        <p:nvSpPr>
          <p:cNvPr id="9" name="Tekstvak 3">
            <a:extLst>
              <a:ext uri="{FF2B5EF4-FFF2-40B4-BE49-F238E27FC236}">
                <a16:creationId xmlns:a16="http://schemas.microsoft.com/office/drawing/2014/main" id="{9A8B1CA1-74AA-37E8-2D89-901EB1ED7580}"/>
              </a:ext>
            </a:extLst>
          </p:cNvPr>
          <p:cNvSpPr txBox="1"/>
          <p:nvPr/>
        </p:nvSpPr>
        <p:spPr>
          <a:xfrm>
            <a:off x="250889" y="4509526"/>
            <a:ext cx="115378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rgbClr val="FF0000"/>
              </a:buClr>
              <a:buFont typeface="+mj-lt"/>
              <a:buAutoNum type="arabicPeriod"/>
            </a:pPr>
            <a:r>
              <a:rPr lang="de-DE" sz="2400" kern="0" dirty="0">
                <a:solidFill>
                  <a:srgbClr val="FF0000"/>
                </a:solidFill>
              </a:rPr>
              <a:t>Zügig nachdrücken</a:t>
            </a:r>
            <a:r>
              <a:rPr lang="de-DE" sz="2400" kern="0" dirty="0"/>
              <a:t>, deutlich mehr als in normale Fluglage und </a:t>
            </a:r>
            <a:r>
              <a:rPr lang="de-DE" sz="2400" kern="0" dirty="0">
                <a:solidFill>
                  <a:srgbClr val="FF0000"/>
                </a:solidFill>
              </a:rPr>
              <a:t>mit Landegeschwindigkeit fliegen</a:t>
            </a:r>
            <a:r>
              <a:rPr lang="de-DE" sz="2400" kern="0" dirty="0"/>
              <a:t>; unkontrolliertes, hastiges Nachdrücken vermeiden; Vorsicht bei der Betätigung der Luftbremsen</a:t>
            </a:r>
          </a:p>
          <a:p>
            <a:pPr marL="342900" lvl="0" indent="-342900">
              <a:buClr>
                <a:srgbClr val="FF0000"/>
              </a:buClr>
              <a:buFont typeface="+mj-lt"/>
              <a:buAutoNum type="arabicPeriod"/>
            </a:pPr>
            <a:r>
              <a:rPr lang="de-DE" sz="2400" kern="0" dirty="0">
                <a:solidFill>
                  <a:srgbClr val="FF0000"/>
                </a:solidFill>
              </a:rPr>
              <a:t>3 x nachklinken</a:t>
            </a:r>
            <a:r>
              <a:rPr lang="de-DE" sz="2400" kern="0" dirty="0"/>
              <a:t>, aktuell geflogene Geschwindigkeit prüfen und laut vorsagen</a:t>
            </a:r>
          </a:p>
          <a:p>
            <a:pPr marL="342900" lvl="0" indent="-342900">
              <a:buClr>
                <a:srgbClr val="FF0000"/>
              </a:buClr>
              <a:buFont typeface="+mj-lt"/>
              <a:buAutoNum type="arabicPeriod"/>
            </a:pPr>
            <a:r>
              <a:rPr lang="de-DE" sz="2400" kern="0" dirty="0">
                <a:solidFill>
                  <a:srgbClr val="FF0000"/>
                </a:solidFill>
              </a:rPr>
              <a:t>Nachdenken</a:t>
            </a:r>
            <a:r>
              <a:rPr lang="de-DE" sz="2400" kern="0" dirty="0"/>
              <a:t> und Landeverfahren festlegen</a:t>
            </a:r>
          </a:p>
        </p:txBody>
      </p:sp>
      <p:sp>
        <p:nvSpPr>
          <p:cNvPr id="15" name="Rechthoek 12">
            <a:extLst>
              <a:ext uri="{FF2B5EF4-FFF2-40B4-BE49-F238E27FC236}">
                <a16:creationId xmlns:a16="http://schemas.microsoft.com/office/drawing/2014/main" id="{70CCC984-C98C-DEDA-EC66-594E9DC4D933}"/>
              </a:ext>
            </a:extLst>
          </p:cNvPr>
          <p:cNvSpPr/>
          <p:nvPr/>
        </p:nvSpPr>
        <p:spPr>
          <a:xfrm>
            <a:off x="250889" y="969918"/>
            <a:ext cx="2412186" cy="1200329"/>
          </a:xfrm>
          <a:prstGeom prst="rect">
            <a:avLst/>
          </a:prstGeom>
          <a:solidFill>
            <a:srgbClr val="4F81BD"/>
          </a:solidFill>
        </p:spPr>
        <p:txBody>
          <a:bodyPr wrap="square">
            <a:spAutoFit/>
          </a:bodyPr>
          <a:lstStyle/>
          <a:p>
            <a:r>
              <a:rPr lang="de-DE" sz="2400" b="1" kern="0" dirty="0">
                <a:solidFill>
                  <a:prstClr val="white"/>
                </a:solidFill>
              </a:rPr>
              <a:t>Notverfahren bei Seilriss im Windenstart</a:t>
            </a:r>
            <a:endParaRPr lang="nl-NL" sz="2400" b="1" kern="0" dirty="0">
              <a:solidFill>
                <a:prstClr val="white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50AE54-8F9A-C470-6AD9-696284487D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5479" y="757994"/>
            <a:ext cx="8113231" cy="379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80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A74B2-DCE8-BDF9-B885-7692136FE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D7AE61-7C4C-2A22-F3D6-C133AC6E2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6.7 Notverfahren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D8A49BC-4400-0BE3-EF12-F5C949258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>
                <a:solidFill>
                  <a:prstClr val="white"/>
                </a:solidFill>
              </a:rPr>
              <a:pPr/>
              <a:t>7</a:t>
            </a:fld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4C7E548-6306-51CD-FC1B-D31DFD20F3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6.7 Notverfahren</a:t>
            </a:r>
          </a:p>
        </p:txBody>
      </p:sp>
      <p:sp>
        <p:nvSpPr>
          <p:cNvPr id="9" name="Tekstvak 3">
            <a:extLst>
              <a:ext uri="{FF2B5EF4-FFF2-40B4-BE49-F238E27FC236}">
                <a16:creationId xmlns:a16="http://schemas.microsoft.com/office/drawing/2014/main" id="{D8C2077E-323D-193A-6EC6-BDEEF8A67B5F}"/>
              </a:ext>
            </a:extLst>
          </p:cNvPr>
          <p:cNvSpPr txBox="1"/>
          <p:nvPr/>
        </p:nvSpPr>
        <p:spPr>
          <a:xfrm>
            <a:off x="250889" y="3066989"/>
            <a:ext cx="509512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chemeClr val="tx1"/>
              </a:buClr>
            </a:pPr>
            <a:r>
              <a:rPr lang="de-DE" sz="2400" b="1" kern="0" dirty="0"/>
              <a:t>Seilriss unterhalb 100 m AGL: </a:t>
            </a:r>
            <a:r>
              <a:rPr lang="de-DE" sz="2400" kern="0" dirty="0"/>
              <a:t>nachdrücken, 3 x nachklinken, nachdenken und Landung voraus in oder neben der Windenstrecke,</a:t>
            </a:r>
          </a:p>
          <a:p>
            <a:pPr>
              <a:spcAft>
                <a:spcPts val="600"/>
              </a:spcAft>
              <a:buClr>
                <a:schemeClr val="tx1"/>
              </a:buClr>
            </a:pPr>
            <a:r>
              <a:rPr lang="de-DE" sz="2400" kern="0" dirty="0"/>
              <a:t>ggf. Außenlandung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DD9182D-1A2E-5AA0-946D-2B0D76D6A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178" y="829174"/>
            <a:ext cx="6085721" cy="294030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ECA6090-48D3-34F2-1009-BDBA7A95C8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4769" y="4070135"/>
            <a:ext cx="6071658" cy="2329410"/>
          </a:xfrm>
          <a:prstGeom prst="rect">
            <a:avLst/>
          </a:prstGeom>
        </p:spPr>
      </p:pic>
      <p:sp>
        <p:nvSpPr>
          <p:cNvPr id="11" name="Rechthoek 12">
            <a:extLst>
              <a:ext uri="{FF2B5EF4-FFF2-40B4-BE49-F238E27FC236}">
                <a16:creationId xmlns:a16="http://schemas.microsoft.com/office/drawing/2014/main" id="{C534C0EF-858C-278B-DEA6-0234338E6EF0}"/>
              </a:ext>
            </a:extLst>
          </p:cNvPr>
          <p:cNvSpPr/>
          <p:nvPr/>
        </p:nvSpPr>
        <p:spPr>
          <a:xfrm>
            <a:off x="250889" y="969918"/>
            <a:ext cx="2412186" cy="1200329"/>
          </a:xfrm>
          <a:prstGeom prst="rect">
            <a:avLst/>
          </a:prstGeom>
          <a:solidFill>
            <a:srgbClr val="4F81BD"/>
          </a:solidFill>
        </p:spPr>
        <p:txBody>
          <a:bodyPr wrap="square">
            <a:spAutoFit/>
          </a:bodyPr>
          <a:lstStyle/>
          <a:p>
            <a:r>
              <a:rPr lang="de-DE" sz="2400" b="1" kern="0" dirty="0">
                <a:solidFill>
                  <a:prstClr val="white"/>
                </a:solidFill>
              </a:rPr>
              <a:t>Notverfahren bei Seilriss im Windenstart</a:t>
            </a:r>
            <a:endParaRPr lang="nl-NL" sz="2400" b="1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325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6.7 Notverfahren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>
                <a:solidFill>
                  <a:prstClr val="white"/>
                </a:solidFill>
              </a:rPr>
              <a:pPr/>
              <a:t>8</a:t>
            </a:fld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6.7 Notverfahren</a:t>
            </a:r>
          </a:p>
        </p:txBody>
      </p:sp>
      <p:sp>
        <p:nvSpPr>
          <p:cNvPr id="9" name="Tekstvak 3">
            <a:extLst>
              <a:ext uri="{FF2B5EF4-FFF2-40B4-BE49-F238E27FC236}">
                <a16:creationId xmlns:a16="http://schemas.microsoft.com/office/drawing/2014/main" id="{DDC42C6E-748D-A649-8A1B-0DDB148AA486}"/>
              </a:ext>
            </a:extLst>
          </p:cNvPr>
          <p:cNvSpPr txBox="1"/>
          <p:nvPr/>
        </p:nvSpPr>
        <p:spPr>
          <a:xfrm>
            <a:off x="576336" y="4024612"/>
            <a:ext cx="11898693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de-DE" sz="2400" b="1" kern="0" dirty="0"/>
              <a:t>Seilriss im kritischen Bereich um 100 m AGL: </a:t>
            </a:r>
            <a:r>
              <a:rPr lang="de-DE" sz="2400" kern="0" dirty="0"/>
              <a:t>nachdrücken, 3 x nachklinken, nachdenken</a:t>
            </a:r>
          </a:p>
          <a:p>
            <a:pPr>
              <a:spcAft>
                <a:spcPts val="600"/>
              </a:spcAft>
              <a:buClr>
                <a:schemeClr val="tx1"/>
              </a:buClr>
            </a:pPr>
            <a:r>
              <a:rPr lang="de-DE" sz="2400" kern="0" dirty="0"/>
              <a:t>und abhängig von kritischen Gegebenheiten (Platzlänge, Wirkung Luftbremsen, Wind, Außenlandemöglichkeiten)</a:t>
            </a:r>
          </a:p>
          <a:p>
            <a:pPr>
              <a:spcAft>
                <a:spcPts val="600"/>
              </a:spcAft>
              <a:buClr>
                <a:schemeClr val="tx1"/>
              </a:buClr>
            </a:pPr>
            <a:r>
              <a:rPr lang="de-DE" sz="2400" b="1" kern="0" dirty="0"/>
              <a:t>Landung in Startrichtung: </a:t>
            </a:r>
            <a:r>
              <a:rPr lang="de-DE" sz="2400" kern="0" dirty="0"/>
              <a:t>Vollkreis, Landeoval</a:t>
            </a:r>
          </a:p>
          <a:p>
            <a:pPr>
              <a:spcAft>
                <a:spcPts val="600"/>
              </a:spcAft>
              <a:buClr>
                <a:schemeClr val="tx1"/>
              </a:buClr>
            </a:pPr>
            <a:r>
              <a:rPr lang="de-DE" sz="2400" b="1" kern="0" dirty="0"/>
              <a:t>Landung gegen die Startrichtung:</a:t>
            </a:r>
            <a:r>
              <a:rPr lang="de-DE" sz="2400" kern="0" dirty="0"/>
              <a:t> Umkehrkurve</a:t>
            </a:r>
          </a:p>
          <a:p>
            <a:pPr>
              <a:spcAft>
                <a:spcPts val="600"/>
              </a:spcAft>
              <a:buClr>
                <a:schemeClr val="tx1"/>
              </a:buClr>
            </a:pPr>
            <a:r>
              <a:rPr lang="de-DE" sz="2400" kern="0" dirty="0"/>
              <a:t>Landung quer zur Startrichtung, Landung außerhalb des Flugplatzes</a:t>
            </a:r>
            <a:endParaRPr lang="de-DE" sz="2000" kern="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7319" y="792493"/>
            <a:ext cx="8322914" cy="317922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C81B326-EEB8-6E57-BAFD-49D0D476DE38}"/>
              </a:ext>
            </a:extLst>
          </p:cNvPr>
          <p:cNvSpPr txBox="1"/>
          <p:nvPr/>
        </p:nvSpPr>
        <p:spPr>
          <a:xfrm>
            <a:off x="293306" y="2386059"/>
            <a:ext cx="396300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</a:pPr>
            <a:r>
              <a:rPr lang="de-DE" sz="2000" dirty="0"/>
              <a:t>Ein ggf. Abdrehen nach Seilriss erfolgt </a:t>
            </a:r>
            <a:r>
              <a:rPr lang="de-DE" sz="2000" b="1" u="sng" dirty="0"/>
              <a:t>mit</a:t>
            </a:r>
            <a:r>
              <a:rPr lang="de-DE" sz="2000" b="1" dirty="0"/>
              <a:t> dem Wind</a:t>
            </a:r>
            <a:r>
              <a:rPr lang="de-DE" sz="2000" dirty="0"/>
              <a:t>, sofern</a:t>
            </a:r>
          </a:p>
          <a:p>
            <a:pPr>
              <a:buClr>
                <a:schemeClr val="tx1"/>
              </a:buClr>
            </a:pPr>
            <a:r>
              <a:rPr lang="de-DE" sz="2000" dirty="0"/>
              <a:t>keine anderen Kriterien etwas anderes erzwingen</a:t>
            </a:r>
            <a:endParaRPr lang="de-DE" sz="2000" kern="0" dirty="0"/>
          </a:p>
        </p:txBody>
      </p:sp>
      <p:sp>
        <p:nvSpPr>
          <p:cNvPr id="8" name="Rechthoek 12">
            <a:extLst>
              <a:ext uri="{FF2B5EF4-FFF2-40B4-BE49-F238E27FC236}">
                <a16:creationId xmlns:a16="http://schemas.microsoft.com/office/drawing/2014/main" id="{B48071BF-5658-42C5-4DB7-856B2AA26058}"/>
              </a:ext>
            </a:extLst>
          </p:cNvPr>
          <p:cNvSpPr/>
          <p:nvPr/>
        </p:nvSpPr>
        <p:spPr>
          <a:xfrm>
            <a:off x="250889" y="969918"/>
            <a:ext cx="2412186" cy="1200329"/>
          </a:xfrm>
          <a:prstGeom prst="rect">
            <a:avLst/>
          </a:prstGeom>
          <a:solidFill>
            <a:srgbClr val="4F81BD"/>
          </a:solidFill>
        </p:spPr>
        <p:txBody>
          <a:bodyPr wrap="square">
            <a:spAutoFit/>
          </a:bodyPr>
          <a:lstStyle/>
          <a:p>
            <a:r>
              <a:rPr lang="de-DE" sz="2400" b="1" kern="0" dirty="0">
                <a:solidFill>
                  <a:prstClr val="white"/>
                </a:solidFill>
              </a:rPr>
              <a:t>Notverfahren bei Seilriss im Windenstart</a:t>
            </a:r>
            <a:endParaRPr lang="nl-NL" sz="2400" b="1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761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81C7D-F208-B1F8-D5CE-3DAED6B8B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3C186D-BB45-1CD1-562E-AB28384E3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6.7 Notverfahren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CB11C8B-FE6F-A9E7-AA03-23C61AD2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>
                <a:solidFill>
                  <a:prstClr val="white"/>
                </a:solidFill>
              </a:rPr>
              <a:pPr/>
              <a:t>9</a:t>
            </a:fld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18AAD9D-7BB0-8B07-9A36-F564FCA4BF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6.7 Notverfahren</a:t>
            </a:r>
          </a:p>
        </p:txBody>
      </p:sp>
      <p:sp>
        <p:nvSpPr>
          <p:cNvPr id="9" name="Tekstvak 3">
            <a:extLst>
              <a:ext uri="{FF2B5EF4-FFF2-40B4-BE49-F238E27FC236}">
                <a16:creationId xmlns:a16="http://schemas.microsoft.com/office/drawing/2014/main" id="{3CD02CC1-6513-6F1E-3453-01AF35AA1E86}"/>
              </a:ext>
            </a:extLst>
          </p:cNvPr>
          <p:cNvSpPr txBox="1"/>
          <p:nvPr/>
        </p:nvSpPr>
        <p:spPr>
          <a:xfrm>
            <a:off x="293307" y="4820182"/>
            <a:ext cx="11898693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de-DE" sz="2400" b="1" kern="0" dirty="0"/>
              <a:t>Seilriss im kritischen Bereich oberhalb 100 m AGL: </a:t>
            </a:r>
            <a:r>
              <a:rPr lang="de-DE" sz="2400" kern="0" dirty="0"/>
              <a:t>nachdrücken, 3 x nachklinken,</a:t>
            </a:r>
          </a:p>
          <a:p>
            <a:pPr>
              <a:spcAft>
                <a:spcPts val="600"/>
              </a:spcAft>
              <a:buClr>
                <a:schemeClr val="tx1"/>
              </a:buClr>
            </a:pPr>
            <a:r>
              <a:rPr lang="de-DE" sz="2400" kern="0" dirty="0"/>
              <a:t>Nachdenken und abhängig von kritischen Gegebenheiten (Platzlänge, Wirkung Luftbremsen, Wind, Außenlandemöglichkeiten)</a:t>
            </a:r>
          </a:p>
          <a:p>
            <a:pPr>
              <a:spcAft>
                <a:spcPts val="600"/>
              </a:spcAft>
              <a:buClr>
                <a:schemeClr val="tx1"/>
              </a:buClr>
            </a:pPr>
            <a:r>
              <a:rPr lang="de-DE" sz="2400" b="1" kern="0" dirty="0"/>
              <a:t>Landung in Startrichtung: </a:t>
            </a:r>
            <a:r>
              <a:rPr lang="de-DE" sz="2400" kern="0" dirty="0"/>
              <a:t>Verkürzte oder normale Platzrunde </a:t>
            </a:r>
            <a:endParaRPr lang="de-DE" sz="2000" kern="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589B1E3-B240-0767-2B4F-ABAB190A54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258" y="782464"/>
            <a:ext cx="6585858" cy="3847238"/>
          </a:xfrm>
          <a:prstGeom prst="rect">
            <a:avLst/>
          </a:prstGeom>
        </p:spPr>
      </p:pic>
      <p:sp>
        <p:nvSpPr>
          <p:cNvPr id="10" name="Rechthoek 12">
            <a:extLst>
              <a:ext uri="{FF2B5EF4-FFF2-40B4-BE49-F238E27FC236}">
                <a16:creationId xmlns:a16="http://schemas.microsoft.com/office/drawing/2014/main" id="{127BB6A6-E541-7164-E05B-C493EE024CC2}"/>
              </a:ext>
            </a:extLst>
          </p:cNvPr>
          <p:cNvSpPr/>
          <p:nvPr/>
        </p:nvSpPr>
        <p:spPr>
          <a:xfrm>
            <a:off x="250889" y="969918"/>
            <a:ext cx="2412186" cy="1200329"/>
          </a:xfrm>
          <a:prstGeom prst="rect">
            <a:avLst/>
          </a:prstGeom>
          <a:solidFill>
            <a:srgbClr val="4F81BD"/>
          </a:solidFill>
        </p:spPr>
        <p:txBody>
          <a:bodyPr wrap="square">
            <a:spAutoFit/>
          </a:bodyPr>
          <a:lstStyle/>
          <a:p>
            <a:r>
              <a:rPr lang="de-DE" sz="2400" b="1" kern="0" dirty="0">
                <a:solidFill>
                  <a:prstClr val="white"/>
                </a:solidFill>
              </a:rPr>
              <a:t>Notverfahren bei Seilriss im Windenstart</a:t>
            </a:r>
            <a:endParaRPr lang="nl-NL" sz="2400" b="1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4112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1046</Words>
  <Application>Microsoft Office PowerPoint</Application>
  <PresentationFormat>Breitbild</PresentationFormat>
  <Paragraphs>165</Paragraphs>
  <Slides>19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5" baseType="lpstr">
      <vt:lpstr>Arial</vt:lpstr>
      <vt:lpstr>Arial Rounded MT Bold</vt:lpstr>
      <vt:lpstr>Calibri</vt:lpstr>
      <vt:lpstr>Calibri Light</vt:lpstr>
      <vt:lpstr>Wingdings</vt:lpstr>
      <vt:lpstr>Office</vt:lpstr>
      <vt:lpstr>PowerPoint-Präsentation</vt:lpstr>
      <vt:lpstr>Betriebsverfahren: Gliederung (SFCL)</vt:lpstr>
      <vt:lpstr>6.7 Notverfahren   6.8 Gebrauch des Rettungsfallschirms und Landung</vt:lpstr>
      <vt:lpstr>6.7 Notverfahren</vt:lpstr>
      <vt:lpstr>6.7 Notverfahren</vt:lpstr>
      <vt:lpstr>6.7 Notverfahren</vt:lpstr>
      <vt:lpstr>6.7 Notverfahren</vt:lpstr>
      <vt:lpstr>6.7 Notverfahren</vt:lpstr>
      <vt:lpstr>6.7 Notverfahren</vt:lpstr>
      <vt:lpstr>6.7 Notverfahren</vt:lpstr>
      <vt:lpstr>6.7 Notverfahren</vt:lpstr>
      <vt:lpstr>6.7 Notverfahren</vt:lpstr>
      <vt:lpstr>6.7 Notverfahren</vt:lpstr>
      <vt:lpstr>6.7 Notverfahren</vt:lpstr>
      <vt:lpstr>6.8 Gebrauch des Rettungsfallschirms</vt:lpstr>
      <vt:lpstr>6.8 Gebrauch des Rettungsfallschirms</vt:lpstr>
      <vt:lpstr>6.8 Gebrauch des Rettungsfallschirms</vt:lpstr>
      <vt:lpstr>6.8 Gebrauch des Rettungsfallschirms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Martin Hansen</dc:creator>
  <cp:lastModifiedBy>Schorsch</cp:lastModifiedBy>
  <cp:revision>176</cp:revision>
  <dcterms:created xsi:type="dcterms:W3CDTF">2021-05-15T14:36:40Z</dcterms:created>
  <dcterms:modified xsi:type="dcterms:W3CDTF">2026-02-25T11:26:03Z</dcterms:modified>
</cp:coreProperties>
</file>