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344" r:id="rId4"/>
    <p:sldId id="333" r:id="rId5"/>
    <p:sldId id="334" r:id="rId6"/>
    <p:sldId id="335" r:id="rId7"/>
    <p:sldId id="336" r:id="rId8"/>
    <p:sldId id="337" r:id="rId9"/>
    <p:sldId id="341" r:id="rId10"/>
    <p:sldId id="342" r:id="rId11"/>
    <p:sldId id="343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C96"/>
    <a:srgbClr val="2B88D9"/>
    <a:srgbClr val="4472C4"/>
    <a:srgbClr val="C9DF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50" autoAdjust="0"/>
  </p:normalViewPr>
  <p:slideViewPr>
    <p:cSldViewPr snapToGrid="0">
      <p:cViewPr varScale="1">
        <p:scale>
          <a:sx n="88" d="100"/>
          <a:sy n="88" d="100"/>
        </p:scale>
        <p:origin x="422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F5E03-4EE1-4ED0-B9A7-3081538AD9C8}" type="datetimeFigureOut">
              <a:rPr lang="de-DE" smtClean="0"/>
              <a:t>15.09.2025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A0A4-27B6-4433-A0BE-39B4CD827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2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15.09.2025 Änderung Folie 5 Fahrtmesseranzeigen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13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11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Betriebsverfahren</a:t>
            </a:r>
          </a:p>
        </p:txBody>
      </p:sp>
    </p:spTree>
    <p:extLst>
      <p:ext uri="{BB962C8B-B14F-4D97-AF65-F5344CB8AC3E}">
        <p14:creationId xmlns:p14="http://schemas.microsoft.com/office/powerpoint/2010/main" val="310702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51" y="97226"/>
            <a:ext cx="7902858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736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613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4" y="132512"/>
            <a:ext cx="7921331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5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842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8"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8774545" y="103352"/>
            <a:ext cx="136084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BEV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10276774" y="103352"/>
            <a:ext cx="191522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Betriebsverfahren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1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84A4F68-ED5A-4FF4-8D2A-D2E64660729D}"/>
              </a:ext>
            </a:extLst>
          </p:cNvPr>
          <p:cNvSpPr/>
          <p:nvPr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Betriebsverfahren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86641D-FD6D-4834-B209-3534F1D2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1"/>
          <a:stretch/>
        </p:blipFill>
        <p:spPr>
          <a:xfrm>
            <a:off x="3607299" y="1973866"/>
            <a:ext cx="5266568" cy="433278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39DEF-2EBC-47CA-A8AD-CCF7B738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t>1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754A21-1E1E-441C-91DA-BE1673E04CF5}"/>
              </a:ext>
            </a:extLst>
          </p:cNvPr>
          <p:cNvSpPr txBox="1"/>
          <p:nvPr/>
        </p:nvSpPr>
        <p:spPr>
          <a:xfrm>
            <a:off x="4392424" y="1408325"/>
            <a:ext cx="36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44C96"/>
                </a:solidFill>
              </a:rPr>
              <a:t>OPERATIONAL PROCEDURES</a:t>
            </a:r>
            <a:endParaRPr lang="de-DE" sz="2400" i="1" dirty="0">
              <a:solidFill>
                <a:srgbClr val="044C96"/>
              </a:solidFill>
            </a:endParaRP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D0FA38D8-C4DE-4F26-B64D-7B944FC1BDB5}"/>
              </a:ext>
            </a:extLst>
          </p:cNvPr>
          <p:cNvSpPr txBox="1">
            <a:spLocks/>
          </p:cNvSpPr>
          <p:nvPr/>
        </p:nvSpPr>
        <p:spPr>
          <a:xfrm>
            <a:off x="9157219" y="6599754"/>
            <a:ext cx="1998463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>
                <a:solidFill>
                  <a:schemeClr val="bg1"/>
                </a:solidFill>
              </a:rPr>
              <a:t>Revision 1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166720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10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4584261B-5A46-0441-9825-E54EFEDE20AB}"/>
              </a:ext>
            </a:extLst>
          </p:cNvPr>
          <p:cNvSpPr txBox="1"/>
          <p:nvPr/>
        </p:nvSpPr>
        <p:spPr>
          <a:xfrm>
            <a:off x="5645160" y="1095205"/>
            <a:ext cx="57063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Durch das nach oben ausschlagende Querruder hat der untere Außenflügel einen kleineren Anstellwinkel als der obere Außenflügel. </a:t>
            </a:r>
          </a:p>
          <a:p>
            <a:pPr marL="285750" lvl="0" indent="-28575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Wenn also ein Flügel überzogen würde, würde der hohe Flügel dies zuerst tun. Aber aufgrund des begrenzten Höhenruderausschlags während des Slips kann der kritische Anstellwinkel meist nicht erreicht werden. 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7" y="795811"/>
            <a:ext cx="3625015" cy="3194821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387576" y="2647405"/>
            <a:ext cx="1667468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Ist Slippen</a:t>
            </a:r>
          </a:p>
          <a:p>
            <a:r>
              <a:rPr lang="de-DE" sz="2400" b="1" kern="0" dirty="0">
                <a:solidFill>
                  <a:prstClr val="white"/>
                </a:solidFill>
              </a:rPr>
              <a:t>gefährlich?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7" y="4149932"/>
            <a:ext cx="6198532" cy="23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21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11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4584261B-5A46-0441-9825-E54EFEDE20AB}"/>
              </a:ext>
            </a:extLst>
          </p:cNvPr>
          <p:cNvSpPr txBox="1"/>
          <p:nvPr/>
        </p:nvSpPr>
        <p:spPr>
          <a:xfrm>
            <a:off x="6201342" y="768141"/>
            <a:ext cx="592152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de-DE" sz="2000" kern="0" dirty="0">
                <a:solidFill>
                  <a:prstClr val="black"/>
                </a:solidFill>
              </a:rPr>
              <a:t>Bei Querneigung gleitet das Segelflugzeug in Richtung des niedrigen Flügels (Querruderausschlag-Richtung  definiert Slip-Richtung „Links-Slip“ bzw. „Rechts-Slip“) </a:t>
            </a:r>
            <a:br>
              <a:rPr lang="de-DE" sz="2000" kern="0" dirty="0">
                <a:solidFill>
                  <a:prstClr val="black"/>
                </a:solidFill>
              </a:rPr>
            </a:br>
            <a:r>
              <a:rPr lang="de-DE" sz="2000" kern="0" dirty="0">
                <a:solidFill>
                  <a:prstClr val="black"/>
                </a:solidFill>
              </a:rPr>
              <a:t>Das Einkreisen in den Kurvenflug verhindert das "Gegenseitenruder“. Mit dem Querruder hältst du den unteren Flügel so weit unten, dass das Flugzeug in die gewünschte Richtung weiterfliegt. </a:t>
            </a:r>
          </a:p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de-DE" sz="2000" kern="0" dirty="0">
                <a:solidFill>
                  <a:prstClr val="black"/>
                </a:solidFill>
              </a:rPr>
              <a:t>Wenn du es richtig machst, ist dies eine stabile Fluglage und es herrscht ein Gleichgewicht der Kräfte und Momente. 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Wenn sich die Nase beim Links-Slip zu sehr nach rechts bewegt, gib mehr Querruder oder weniger Seitenruder. 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Wenn sich die Nase beim Links-Slip nach links bewegt (Gieren in Richtung des unteren Flügels), korrigiere das mit weniger Querruder oder mehr Seitenruder.</a:t>
            </a:r>
            <a:endParaRPr lang="nl-NL" sz="2000" kern="0" dirty="0">
              <a:solidFill>
                <a:prstClr val="black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10065"/>
            <a:ext cx="5715000" cy="3667125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293307" y="1041521"/>
            <a:ext cx="2770404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Beeinflussung der Flugrichtung im Slip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  <p:sp>
        <p:nvSpPr>
          <p:cNvPr id="9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4989214" y="5916617"/>
            <a:ext cx="893114" cy="30777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1400" b="1" kern="0" dirty="0">
                <a:solidFill>
                  <a:prstClr val="white"/>
                </a:solidFill>
              </a:rPr>
              <a:t>Links-Slip</a:t>
            </a:r>
            <a:endParaRPr lang="nl-NL" sz="1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4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06" y="132512"/>
            <a:ext cx="8002267" cy="504000"/>
          </a:xfrm>
        </p:spPr>
        <p:txBody>
          <a:bodyPr>
            <a:normAutofit fontScale="90000"/>
          </a:bodyPr>
          <a:lstStyle/>
          <a:p>
            <a:r>
              <a:rPr lang="de-DE" dirty="0"/>
              <a:t>Betriebsverfahren: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6.1	Allgemeine Voraussetzungen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50000"/>
                  </a:schemeClr>
                </a:solidFill>
              </a:rPr>
              <a:t>General requirements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6.2	Startmethoden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50000"/>
                  </a:schemeClr>
                </a:solidFill>
              </a:rPr>
              <a:t>Launch methods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6.3	Verhalten im Aufwind und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</a:rPr>
              <a:t>Vorflug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50000"/>
                  </a:schemeClr>
                </a:solidFill>
              </a:rPr>
              <a:t>Soaring techniques </a:t>
            </a:r>
            <a:endParaRPr lang="de-DE" sz="1700" i="1" dirty="0">
              <a:solidFill>
                <a:schemeClr val="bg1">
                  <a:lumMod val="50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6.4	Platzrunden und Landung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50000"/>
                  </a:schemeClr>
                </a:solidFill>
              </a:rPr>
              <a:t>Circuits and landing</a:t>
            </a:r>
            <a:endParaRPr lang="de-DE" sz="1700" i="1" dirty="0">
              <a:solidFill>
                <a:schemeClr val="bg1">
                  <a:lumMod val="50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6.5	Außenlandung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50000"/>
                  </a:schemeClr>
                </a:solidFill>
              </a:rPr>
              <a:t>Outlanding</a:t>
            </a:r>
            <a:endParaRPr lang="de-DE" sz="1700" i="1" dirty="0">
              <a:solidFill>
                <a:schemeClr val="bg1">
                  <a:lumMod val="50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/>
              <a:t>6.6 	Besondere Betriebsverfahren und -gefahren</a:t>
            </a:r>
            <a:endParaRPr lang="en-US" sz="2000" dirty="0"/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Special operational procedures and hazards 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6.7	Notverfahren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50000"/>
                  </a:schemeClr>
                </a:solidFill>
              </a:rPr>
              <a:t>Emergency procedures</a:t>
            </a:r>
            <a:r>
              <a:rPr lang="de-DE" sz="17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6F40A-8AD2-4F07-8A23-28333DA8D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6.8	Gebrauch des Rettungsfallschirms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50000"/>
                  </a:schemeClr>
                </a:solidFill>
              </a:rPr>
              <a:t>Emergency parachute operation and landing</a:t>
            </a:r>
            <a:r>
              <a:rPr lang="de-DE" sz="17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90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2C7A8-7EE1-445E-B18B-B0B44B029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6.6 Besondere Betriebsverfahren und -gefahren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147B01-30C8-421C-BD17-8AC69CBE5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Special operational procedures and hazards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8B720-1CFD-4B73-A56F-433DC892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3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6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4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sp>
        <p:nvSpPr>
          <p:cNvPr id="8" name="Rechthoek 11">
            <a:extLst>
              <a:ext uri="{FF2B5EF4-FFF2-40B4-BE49-F238E27FC236}">
                <a16:creationId xmlns:a16="http://schemas.microsoft.com/office/drawing/2014/main" id="{51A51051-19B6-C648-8836-CBACB77532A1}"/>
              </a:ext>
            </a:extLst>
          </p:cNvPr>
          <p:cNvSpPr/>
          <p:nvPr/>
        </p:nvSpPr>
        <p:spPr>
          <a:xfrm>
            <a:off x="493669" y="870879"/>
            <a:ext cx="37860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prstClr val="white"/>
                </a:solidFill>
              </a:rPr>
              <a:t>Kräfte auf ein Segelflugzeug beim schnellen Fliegen</a:t>
            </a:r>
            <a:endParaRPr lang="nl-NL" sz="2400" b="1" dirty="0">
              <a:solidFill>
                <a:prstClr val="white"/>
              </a:solidFill>
            </a:endParaRP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0090948C-8B6E-1749-8B1A-C7267AAFC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3" r="11600"/>
          <a:stretch/>
        </p:blipFill>
        <p:spPr>
          <a:xfrm>
            <a:off x="2092751" y="1867217"/>
            <a:ext cx="2997724" cy="2920707"/>
          </a:xfrm>
          <a:prstGeom prst="rect">
            <a:avLst/>
          </a:prstGeom>
        </p:spPr>
      </p:pic>
      <p:sp>
        <p:nvSpPr>
          <p:cNvPr id="13" name="Tekstvak 6">
            <a:extLst>
              <a:ext uri="{FF2B5EF4-FFF2-40B4-BE49-F238E27FC236}">
                <a16:creationId xmlns:a16="http://schemas.microsoft.com/office/drawing/2014/main" id="{D4AB2C51-7EBB-104D-8452-5D2D06C1CF86}"/>
              </a:ext>
            </a:extLst>
          </p:cNvPr>
          <p:cNvSpPr txBox="1"/>
          <p:nvPr/>
        </p:nvSpPr>
        <p:spPr>
          <a:xfrm>
            <a:off x="6666960" y="1417634"/>
            <a:ext cx="481327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dirty="0">
                <a:solidFill>
                  <a:prstClr val="black"/>
                </a:solidFill>
              </a:rPr>
              <a:t>Die Stärke, mit der du aus einem Schnellflug hochziehst, kann am G-Messer abgelesen werden.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dirty="0">
                <a:solidFill>
                  <a:prstClr val="black"/>
                </a:solidFill>
              </a:rPr>
              <a:t>Mit 1g ist die normale Anziehungskraft gemeint, die die Erde auf dich und das Segelflugzeug ausübt.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dirty="0">
                <a:solidFill>
                  <a:prstClr val="black"/>
                </a:solidFill>
              </a:rPr>
              <a:t>Bei 2g erfährst du eine doppelt so große Kraft.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51" y="4981916"/>
            <a:ext cx="6380952" cy="1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7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5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51A51051-19B6-C648-8836-CBACB77532A1}"/>
              </a:ext>
            </a:extLst>
          </p:cNvPr>
          <p:cNvSpPr/>
          <p:nvPr/>
        </p:nvSpPr>
        <p:spPr>
          <a:xfrm>
            <a:off x="422662" y="870827"/>
            <a:ext cx="3150097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Begrenzungen</a:t>
            </a:r>
            <a:r>
              <a:rPr kumimoji="0" lang="nl-NL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auf dem </a:t>
            </a:r>
            <a:br>
              <a:rPr kumimoji="0" lang="nl-NL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nl-NL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Fahrtmesser</a:t>
            </a:r>
            <a:endParaRPr kumimoji="0" lang="nl-NL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Tekstvak 6">
            <a:extLst>
              <a:ext uri="{FF2B5EF4-FFF2-40B4-BE49-F238E27FC236}">
                <a16:creationId xmlns:a16="http://schemas.microsoft.com/office/drawing/2014/main" id="{D4AB2C51-7EBB-104D-8452-5D2D06C1CF86}"/>
              </a:ext>
            </a:extLst>
          </p:cNvPr>
          <p:cNvSpPr txBox="1"/>
          <p:nvPr/>
        </p:nvSpPr>
        <p:spPr>
          <a:xfrm>
            <a:off x="4691693" y="714104"/>
            <a:ext cx="73285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nl-NL" sz="2000" kern="0" dirty="0">
                <a:solidFill>
                  <a:prstClr val="black"/>
                </a:solidFill>
                <a:highlight>
                  <a:srgbClr val="008000"/>
                </a:highlight>
              </a:rPr>
              <a:t>grüner Bereich </a:t>
            </a:r>
            <a:br>
              <a:rPr lang="nl-NL" sz="2000" kern="0" dirty="0">
                <a:solidFill>
                  <a:prstClr val="black"/>
                </a:solidFill>
                <a:highlight>
                  <a:srgbClr val="008000"/>
                </a:highlight>
              </a:rPr>
            </a:br>
            <a:r>
              <a:rPr lang="nl-NL" sz="2000" kern="0" dirty="0">
                <a:solidFill>
                  <a:prstClr val="black"/>
                </a:solidFill>
              </a:rPr>
              <a:t>- sichere Fluggeschwindigkeit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lvl="0" indent="-457200"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nl-NL" sz="2000" kern="0" dirty="0">
                <a:solidFill>
                  <a:prstClr val="black"/>
                </a:solidFill>
                <a:highlight>
                  <a:srgbClr val="FFFF00"/>
                </a:highlight>
              </a:rPr>
              <a:t>gelber Bereich </a:t>
            </a:r>
            <a:br>
              <a:rPr lang="nl-NL" sz="2000" kern="0" dirty="0">
                <a:solidFill>
                  <a:prstClr val="black"/>
                </a:solidFill>
                <a:highlight>
                  <a:srgbClr val="FFFF00"/>
                </a:highlight>
              </a:rPr>
            </a:b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lang="de-DE" sz="2000" kern="0" dirty="0">
                <a:solidFill>
                  <a:prstClr val="black"/>
                </a:solidFill>
              </a:rPr>
              <a:t>mache nur begrenzte Ruderausschläge, besonders bei turbulentem Wetter in Verbindung mit möglicher hoher Belastung des Flugzeugs (Ruderausschläge weniger als 1/3 des maximalen Ausschlags) - der Beginn des gelben Bereichs wird als </a:t>
            </a:r>
            <a:r>
              <a:rPr lang="de-DE" sz="2000" kern="0" dirty="0">
                <a:solidFill>
                  <a:prstClr val="black"/>
                </a:solidFill>
                <a:cs typeface="Arial" panose="020B0604020202020204" pitchFamily="34" charset="0"/>
              </a:rPr>
              <a:t>V</a:t>
            </a:r>
            <a:r>
              <a:rPr lang="de-DE" sz="2000" kern="0" baseline="-25000" dirty="0">
                <a:solidFill>
                  <a:prstClr val="black"/>
                </a:solidFill>
                <a:cs typeface="Arial" panose="020B0604020202020204" pitchFamily="34" charset="0"/>
              </a:rPr>
              <a:t>RA</a:t>
            </a:r>
            <a:r>
              <a:rPr lang="de-DE" sz="2000" kern="0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de-DE" sz="2000" dirty="0">
                <a:cs typeface="Arial" panose="020B0604020202020204" pitchFamily="34" charset="0"/>
              </a:rPr>
              <a:t>die Höchstgeschwindigkeit bei starker Turbulenz) bezeichnet. Oft ist die </a:t>
            </a:r>
            <a:r>
              <a:rPr lang="de-DE" sz="2000" b="1" i="1" dirty="0">
                <a:cs typeface="Arial" panose="020B0604020202020204" pitchFamily="34" charset="0"/>
              </a:rPr>
              <a:t>V</a:t>
            </a:r>
            <a:r>
              <a:rPr lang="de-DE" sz="2000" b="1" i="1" baseline="-25000" dirty="0">
                <a:cs typeface="Arial" panose="020B0604020202020204" pitchFamily="34" charset="0"/>
              </a:rPr>
              <a:t>RA</a:t>
            </a:r>
            <a:r>
              <a:rPr lang="de-DE" sz="2000" dirty="0">
                <a:cs typeface="Arial" panose="020B0604020202020204" pitchFamily="34" charset="0"/>
              </a:rPr>
              <a:t> und die </a:t>
            </a:r>
            <a:r>
              <a:rPr lang="de-DE" sz="2000" b="1" i="1" dirty="0">
                <a:cs typeface="Arial" panose="020B0604020202020204" pitchFamily="34" charset="0"/>
              </a:rPr>
              <a:t>V</a:t>
            </a:r>
            <a:r>
              <a:rPr lang="de-DE" sz="2000" b="1" i="1" baseline="-25000" dirty="0">
                <a:cs typeface="Arial" panose="020B0604020202020204" pitchFamily="34" charset="0"/>
              </a:rPr>
              <a:t>A </a:t>
            </a:r>
            <a:r>
              <a:rPr lang="de-DE" sz="2000" dirty="0">
                <a:cs typeface="Arial" panose="020B0604020202020204" pitchFamily="34" charset="0"/>
              </a:rPr>
              <a:t> gleich. Für die meisten Segelflugzeuge ist der Beginn des gelben Bereichs somit die maximale Geschwindigkeit für das Fliegen bei starken Turbulenzen und gleichzeitig auch die Manövergeschwindigkeit;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lvl="0" indent="-457200"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nl-NL" sz="2000" kern="0" dirty="0">
                <a:solidFill>
                  <a:prstClr val="black"/>
                </a:solidFill>
                <a:highlight>
                  <a:srgbClr val="FF0000"/>
                </a:highlight>
              </a:rPr>
              <a:t>Roter radialer Strich</a:t>
            </a:r>
            <a:br>
              <a:rPr lang="nl-NL" sz="2000" kern="0" dirty="0">
                <a:solidFill>
                  <a:prstClr val="black"/>
                </a:solidFill>
                <a:highlight>
                  <a:srgbClr val="FF0000"/>
                </a:highlight>
              </a:rPr>
            </a:br>
            <a:r>
              <a:rPr lang="de-DE" sz="2000" kern="0" dirty="0">
                <a:solidFill>
                  <a:prstClr val="black"/>
                </a:solidFill>
              </a:rPr>
              <a:t>V</a:t>
            </a:r>
            <a:r>
              <a:rPr lang="de-DE" sz="2000" kern="0" baseline="-25000" dirty="0">
                <a:solidFill>
                  <a:prstClr val="black"/>
                </a:solidFill>
              </a:rPr>
              <a:t>NE</a:t>
            </a:r>
            <a:r>
              <a:rPr lang="de-DE" sz="2000" kern="0" dirty="0">
                <a:solidFill>
                  <a:prstClr val="black"/>
                </a:solidFill>
              </a:rPr>
              <a:t> (</a:t>
            </a:r>
            <a:r>
              <a:rPr lang="de-DE" sz="2000" kern="0" dirty="0" err="1">
                <a:solidFill>
                  <a:prstClr val="black"/>
                </a:solidFill>
              </a:rPr>
              <a:t>Velocity</a:t>
            </a:r>
            <a:r>
              <a:rPr lang="de-DE" sz="2000" kern="0" dirty="0">
                <a:solidFill>
                  <a:prstClr val="black"/>
                </a:solidFill>
              </a:rPr>
              <a:t> Never </a:t>
            </a:r>
            <a:r>
              <a:rPr lang="de-DE" sz="2000" kern="0" dirty="0" err="1">
                <a:solidFill>
                  <a:prstClr val="black"/>
                </a:solidFill>
              </a:rPr>
              <a:t>Exceed</a:t>
            </a:r>
            <a:r>
              <a:rPr lang="de-DE" sz="2000" kern="0" dirty="0">
                <a:solidFill>
                  <a:prstClr val="black"/>
                </a:solidFill>
              </a:rPr>
              <a:t>) Höchstgeschwindigkeit, die nicht überschritten werden darf</a:t>
            </a:r>
          </a:p>
          <a:p>
            <a:pPr marL="457200" lvl="0" indent="-457200"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de-DE" sz="2000" kern="0" dirty="0">
                <a:solidFill>
                  <a:prstClr val="black"/>
                </a:solidFill>
              </a:rPr>
              <a:t>Gelbes Dreieck</a:t>
            </a:r>
            <a:br>
              <a:rPr lang="de-DE" sz="2000" kern="0" dirty="0">
                <a:solidFill>
                  <a:prstClr val="black"/>
                </a:solidFill>
              </a:rPr>
            </a:br>
            <a:r>
              <a:rPr lang="de-DE" sz="2000" kern="0" dirty="0">
                <a:solidFill>
                  <a:prstClr val="black"/>
                </a:solidFill>
              </a:rPr>
              <a:t>V</a:t>
            </a:r>
            <a:r>
              <a:rPr lang="de-DE" sz="2000" kern="0" baseline="-25000" dirty="0">
                <a:solidFill>
                  <a:prstClr val="black"/>
                </a:solidFill>
              </a:rPr>
              <a:t>X</a:t>
            </a:r>
            <a:r>
              <a:rPr lang="de-DE" sz="2000" kern="0" dirty="0">
                <a:solidFill>
                  <a:prstClr val="black"/>
                </a:solidFill>
              </a:rPr>
              <a:t> = geringste empfohlene Landeanfluggeschwindigkeit</a:t>
            </a:r>
          </a:p>
          <a:p>
            <a:pPr marL="457200" lvl="0" indent="-457200"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Gleichschenkliges Dreieck 2"/>
          <p:cNvSpPr/>
          <p:nvPr/>
        </p:nvSpPr>
        <p:spPr>
          <a:xfrm>
            <a:off x="7043008" y="5824777"/>
            <a:ext cx="169683" cy="18853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8" y="2168434"/>
            <a:ext cx="3821424" cy="39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5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6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89DF7675-787D-B941-96AC-2B9B0177A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864" y="1104073"/>
            <a:ext cx="3984275" cy="5307054"/>
          </a:xfrm>
          <a:prstGeom prst="rect">
            <a:avLst/>
          </a:prstGeom>
        </p:spPr>
      </p:pic>
      <p:sp>
        <p:nvSpPr>
          <p:cNvPr id="11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444135" y="933751"/>
            <a:ext cx="3166332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Steilkurven,</a:t>
            </a:r>
          </a:p>
          <a:p>
            <a:pPr lvl="0"/>
            <a:r>
              <a:rPr lang="de-DE" sz="2400" b="1" kern="0" noProof="0" dirty="0">
                <a:solidFill>
                  <a:prstClr val="white"/>
                </a:solidFill>
              </a:rPr>
              <a:t>j</a:t>
            </a:r>
            <a:r>
              <a:rPr lang="de-DE" sz="2400" b="1" kern="0" dirty="0">
                <a:solidFill>
                  <a:prstClr val="white"/>
                </a:solidFill>
              </a:rPr>
              <a:t>e mehr Querneigung, </a:t>
            </a:r>
            <a:br>
              <a:rPr lang="de-DE" sz="2400" b="1" kern="0" dirty="0">
                <a:solidFill>
                  <a:prstClr val="white"/>
                </a:solidFill>
              </a:rPr>
            </a:br>
            <a:r>
              <a:rPr lang="de-DE" sz="2400" b="1" kern="0" dirty="0">
                <a:solidFill>
                  <a:prstClr val="white"/>
                </a:solidFill>
              </a:rPr>
              <a:t>desto schneller fliegen!</a:t>
            </a:r>
            <a:endParaRPr kumimoji="0" lang="nl-NL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83" y="1124668"/>
            <a:ext cx="5260116" cy="52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7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F75427FC-CBA4-C042-B215-63A8078E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71" y="1602971"/>
            <a:ext cx="5154029" cy="2723932"/>
          </a:xfrm>
          <a:prstGeom prst="rect">
            <a:avLst/>
          </a:prstGeom>
        </p:spPr>
      </p:pic>
      <p:graphicFrame>
        <p:nvGraphicFramePr>
          <p:cNvPr id="12" name="Tabel 2">
            <a:extLst>
              <a:ext uri="{FF2B5EF4-FFF2-40B4-BE49-F238E27FC236}">
                <a16:creationId xmlns:a16="http://schemas.microsoft.com/office/drawing/2014/main" id="{128584F3-CDDD-CE45-A491-4CC5F311A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013582"/>
              </p:ext>
            </p:extLst>
          </p:nvPr>
        </p:nvGraphicFramePr>
        <p:xfrm>
          <a:off x="1499937" y="4440168"/>
          <a:ext cx="5179498" cy="2011680"/>
        </p:xfrm>
        <a:graphic>
          <a:graphicData uri="http://schemas.openxmlformats.org/drawingml/2006/table">
            <a:tbl>
              <a:tblPr/>
              <a:tblGrid>
                <a:gridCol w="1726499">
                  <a:extLst>
                    <a:ext uri="{9D8B030D-6E8A-4147-A177-3AD203B41FA5}">
                      <a16:colId xmlns:a16="http://schemas.microsoft.com/office/drawing/2014/main" val="849392611"/>
                    </a:ext>
                  </a:extLst>
                </a:gridCol>
                <a:gridCol w="1472106">
                  <a:extLst>
                    <a:ext uri="{9D8B030D-6E8A-4147-A177-3AD203B41FA5}">
                      <a16:colId xmlns:a16="http://schemas.microsoft.com/office/drawing/2014/main" val="181302943"/>
                    </a:ext>
                  </a:extLst>
                </a:gridCol>
                <a:gridCol w="1980893">
                  <a:extLst>
                    <a:ext uri="{9D8B030D-6E8A-4147-A177-3AD203B41FA5}">
                      <a16:colId xmlns:a16="http://schemas.microsoft.com/office/drawing/2014/main" val="360781038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 b="1" dirty="0">
                          <a:solidFill>
                            <a:schemeClr val="bg1"/>
                          </a:solidFill>
                          <a:effectLst/>
                        </a:rPr>
                        <a:t>Querneigung</a:t>
                      </a:r>
                      <a:endParaRPr lang="nl-NL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 b="1" dirty="0">
                          <a:solidFill>
                            <a:schemeClr val="bg1"/>
                          </a:solidFill>
                          <a:effectLst/>
                        </a:rPr>
                        <a:t>Auftrieb</a:t>
                      </a:r>
                      <a:endParaRPr lang="nl-NL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 b="1" dirty="0">
                          <a:solidFill>
                            <a:schemeClr val="bg1"/>
                          </a:solidFill>
                          <a:effectLst/>
                        </a:rPr>
                        <a:t> Zunahme Überzieh-</a:t>
                      </a:r>
                      <a:br>
                        <a:rPr lang="nl-NL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nl-NL" b="1" dirty="0">
                          <a:solidFill>
                            <a:schemeClr val="bg1"/>
                          </a:solidFill>
                          <a:effectLst/>
                        </a:rPr>
                        <a:t>geschwindigkeit</a:t>
                      </a:r>
                      <a:endParaRPr lang="nl-NL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86123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>
                          <a:effectLst/>
                        </a:rPr>
                        <a:t>0°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>
                          <a:effectLst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 dirty="0">
                          <a:effectLst/>
                        </a:rPr>
                        <a:t>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38086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>
                          <a:effectLst/>
                        </a:rPr>
                        <a:t>30°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>
                          <a:effectLst/>
                        </a:rPr>
                        <a:t>1,15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>
                          <a:effectLst/>
                        </a:rPr>
                        <a:t>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1211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>
                          <a:effectLst/>
                        </a:rPr>
                        <a:t>60°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>
                          <a:effectLst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l-NL" dirty="0">
                          <a:effectLst/>
                        </a:rPr>
                        <a:t>41%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582345"/>
                  </a:ext>
                </a:extLst>
              </a:tr>
            </a:tbl>
          </a:graphicData>
        </a:graphic>
      </p:graphicFrame>
      <p:sp>
        <p:nvSpPr>
          <p:cNvPr id="14" name="Tekstvak 4">
            <a:extLst>
              <a:ext uri="{FF2B5EF4-FFF2-40B4-BE49-F238E27FC236}">
                <a16:creationId xmlns:a16="http://schemas.microsoft.com/office/drawing/2014/main" id="{B2EA7709-854A-E44B-BB03-DA3B9431618A}"/>
              </a:ext>
            </a:extLst>
          </p:cNvPr>
          <p:cNvSpPr txBox="1"/>
          <p:nvPr/>
        </p:nvSpPr>
        <p:spPr>
          <a:xfrm>
            <a:off x="6950630" y="1565264"/>
            <a:ext cx="514395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Bei steileren Kurven nimmt das „scheinbare Gewicht“ aufgrund der G-Kräfte zu. Das Lastvielfache (g-Belastung) wird erhöht; damit muss auch der Auftrieb zunehmen. </a:t>
            </a:r>
          </a:p>
          <a:p>
            <a:pPr marL="342900" lvl="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Zunehmendes Lastvielfaches führt zu einer höheren Flächenbelastung, die zu erhöhter Überziehgeschwindigkeit führt. </a:t>
            </a:r>
          </a:p>
          <a:p>
            <a:pPr marL="342900" lvl="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D.h., beim Kreisflug ist zu berücksichtigen, dass mit zunehmender Querneigung auch die Überziehgeschwindigkeit zunimmt. </a:t>
            </a:r>
          </a:p>
          <a:p>
            <a:pPr lvl="0">
              <a:buClr>
                <a:srgbClr val="FF0000"/>
              </a:buClr>
            </a:pP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444135" y="933751"/>
            <a:ext cx="3166332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Steilkurven,</a:t>
            </a:r>
          </a:p>
          <a:p>
            <a:pPr lvl="0"/>
            <a:r>
              <a:rPr lang="de-DE" sz="2400" b="1" kern="0" noProof="0" dirty="0">
                <a:solidFill>
                  <a:prstClr val="white"/>
                </a:solidFill>
              </a:rPr>
              <a:t>j</a:t>
            </a:r>
            <a:r>
              <a:rPr lang="de-DE" sz="2400" b="1" kern="0" dirty="0">
                <a:solidFill>
                  <a:prstClr val="white"/>
                </a:solidFill>
              </a:rPr>
              <a:t>e mehr Querneigung, </a:t>
            </a:r>
            <a:br>
              <a:rPr lang="de-DE" sz="2400" b="1" kern="0" dirty="0">
                <a:solidFill>
                  <a:prstClr val="white"/>
                </a:solidFill>
              </a:rPr>
            </a:br>
            <a:r>
              <a:rPr lang="de-DE" sz="2400" b="1" kern="0" dirty="0">
                <a:solidFill>
                  <a:prstClr val="white"/>
                </a:solidFill>
              </a:rPr>
              <a:t>desto schneller fliegen!</a:t>
            </a:r>
            <a:endParaRPr kumimoji="0" lang="nl-NL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375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8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pic>
        <p:nvPicPr>
          <p:cNvPr id="9" name="Afbeelding 5">
            <a:extLst>
              <a:ext uri="{FF2B5EF4-FFF2-40B4-BE49-F238E27FC236}">
                <a16:creationId xmlns:a16="http://schemas.microsoft.com/office/drawing/2014/main" id="{8E30AE36-2558-D04A-9AB6-A23E8195F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" r="1786"/>
          <a:stretch/>
        </p:blipFill>
        <p:spPr>
          <a:xfrm>
            <a:off x="1506781" y="752017"/>
            <a:ext cx="5365360" cy="5279059"/>
          </a:xfrm>
          <a:prstGeom prst="rect">
            <a:avLst/>
          </a:prstGeom>
        </p:spPr>
      </p:pic>
      <p:sp>
        <p:nvSpPr>
          <p:cNvPr id="13" name="Tekstvak 14">
            <a:extLst>
              <a:ext uri="{FF2B5EF4-FFF2-40B4-BE49-F238E27FC236}">
                <a16:creationId xmlns:a16="http://schemas.microsoft.com/office/drawing/2014/main" id="{E8B709C4-5DD5-5949-8E09-96C89D25568E}"/>
              </a:ext>
            </a:extLst>
          </p:cNvPr>
          <p:cNvSpPr txBox="1"/>
          <p:nvPr/>
        </p:nvSpPr>
        <p:spPr>
          <a:xfrm>
            <a:off x="7034536" y="761941"/>
            <a:ext cx="4814955" cy="526913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nl-NL" sz="2000" kern="0" dirty="0">
                <a:solidFill>
                  <a:prstClr val="black"/>
                </a:solidFill>
                <a:highlight>
                  <a:srgbClr val="C0C0C0"/>
                </a:highlight>
              </a:rPr>
              <a:t>Ausleiten einer Steilspirale:</a:t>
            </a:r>
            <a:endParaRPr lang="de-DE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de-DE" sz="2000" dirty="0">
                <a:ea typeface="Calibri" panose="020F0502020204030204" pitchFamily="34" charset="0"/>
                <a:cs typeface="Arial" panose="020B0604020202020204" pitchFamily="34" charset="0"/>
              </a:rPr>
              <a:t>n der Steilspirale bewirkt Ziehen des Steuerknüppels kein Ansteigen der Nase, sondern verringert nur den Kurvenradius. Wenn die Nase zu niedrig ist, wird die Geschwindigkeit nur noch höher. </a:t>
            </a: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de-DE" sz="2000" dirty="0">
                <a:ea typeface="Calibri" panose="020F0502020204030204" pitchFamily="34" charset="0"/>
                <a:cs typeface="Arial" panose="020B0604020202020204" pitchFamily="34" charset="0"/>
              </a:rPr>
              <a:t>Verringere mit Quer- und Seitenruder die Querneigung und ziehe </a:t>
            </a:r>
            <a:r>
              <a:rPr lang="de-DE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die Nase vorsichtig zum Horizont zurück.</a:t>
            </a: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de-DE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Wenn die Geschwindigkeit zu hoch wird, fahre vorsichtig, mit fester Hand, die Luftbremsen aus, um ein Überschreiten der Betriebsgrenzen zu vermeiden. </a:t>
            </a: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de-DE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Ziehe den Steuerknüppel kontrolliert und vermeide zu große Lastvielfache. 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</a:endParaRPr>
          </a:p>
        </p:txBody>
      </p:sp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444135" y="933751"/>
            <a:ext cx="1667469" cy="461665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Steilspirale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3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Besondere Betriebsverfahren und -gefahren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9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6.6 Besondere Betriebsverfahren und -gefahren</a:t>
            </a:r>
          </a:p>
        </p:txBody>
      </p:sp>
      <p:sp>
        <p:nvSpPr>
          <p:cNvPr id="14" name="Tekstvak 6">
            <a:extLst>
              <a:ext uri="{FF2B5EF4-FFF2-40B4-BE49-F238E27FC236}">
                <a16:creationId xmlns:a16="http://schemas.microsoft.com/office/drawing/2014/main" id="{D4AB2C51-7EBB-104D-8452-5D2D06C1CF86}"/>
              </a:ext>
            </a:extLst>
          </p:cNvPr>
          <p:cNvSpPr txBox="1"/>
          <p:nvPr/>
        </p:nvSpPr>
        <p:spPr>
          <a:xfrm>
            <a:off x="5449236" y="1095862"/>
            <a:ext cx="638716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In oberen Bild ist der Auftrieb A fast gleich dem Gewicht (A ≈ G). Das Segelflugzeug wird geradeaus geflogen.</a:t>
            </a:r>
          </a:p>
          <a:p>
            <a:pPr marL="342900" lvl="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Im unteren Bild wird das Flugzeug mit Querruder nach links und Seitenruder nach rechts geflogen (gekreuzte Ruder). Das Flugzeug gleitet (slippt) nach links durch die Seitenkomponente des Gewichts G</a:t>
            </a:r>
            <a:r>
              <a:rPr lang="de-DE" sz="2000" kern="0" baseline="-25000" dirty="0">
                <a:solidFill>
                  <a:prstClr val="black"/>
                </a:solidFill>
              </a:rPr>
              <a:t>1</a:t>
            </a:r>
            <a:r>
              <a:rPr lang="de-DE" sz="2000" kern="0" dirty="0">
                <a:solidFill>
                  <a:prstClr val="black"/>
                </a:solidFill>
              </a:rPr>
              <a:t> in Richtung des unteren Flügels. </a:t>
            </a:r>
          </a:p>
          <a:p>
            <a:pPr marL="342900" lvl="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Der Nebeneffekt der Querneigung ist das Einkreisen in den Kurvenflug, aber das "Gegenseitenruder" verhindert ein Einkreisen. Daher steht der Rumpf in einem Winkel zur Luftströmung, wodurch eine Querkraft D entsteht, die G</a:t>
            </a:r>
            <a:r>
              <a:rPr lang="de-DE" sz="2000" kern="0" baseline="-25000" dirty="0">
                <a:solidFill>
                  <a:prstClr val="black"/>
                </a:solidFill>
              </a:rPr>
              <a:t>1</a:t>
            </a:r>
            <a:r>
              <a:rPr lang="de-DE" sz="2000" kern="0" dirty="0">
                <a:solidFill>
                  <a:prstClr val="black"/>
                </a:solidFill>
              </a:rPr>
              <a:t> entgegengesetzt ist.</a:t>
            </a:r>
          </a:p>
          <a:p>
            <a:pPr marL="342900" lvl="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000" kern="0" dirty="0">
                <a:solidFill>
                  <a:prstClr val="black"/>
                </a:solidFill>
              </a:rPr>
              <a:t>Der schräg angeströmte Rumpf verursacht eine erhebliche Erhöhung des Luftwiderstands und dadurch ein erhöhtes Sinken. 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95" y="861250"/>
            <a:ext cx="3555342" cy="2558631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387576" y="1007138"/>
            <a:ext cx="1667468" cy="461665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Slippen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96" y="3565769"/>
            <a:ext cx="3555342" cy="28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63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Office PowerPoint</Application>
  <PresentationFormat>Breitbild</PresentationFormat>
  <Paragraphs>107</Paragraphs>
  <Slides>11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</vt:lpstr>
      <vt:lpstr>PowerPoint-Präsentation</vt:lpstr>
      <vt:lpstr>Betriebsverfahren: Gliederung (SFCL)</vt:lpstr>
      <vt:lpstr>6.6 Besondere Betriebsverfahren und -gefahren</vt:lpstr>
      <vt:lpstr>Besondere Betriebsverfahren und -gefahren</vt:lpstr>
      <vt:lpstr>Besondere Betriebsverfahren und -gefahren</vt:lpstr>
      <vt:lpstr>Besondere Betriebsverfahren und -gefahren</vt:lpstr>
      <vt:lpstr>Besondere Betriebsverfahren und -gefahren</vt:lpstr>
      <vt:lpstr>Besondere Betriebsverfahren und -gefahren</vt:lpstr>
      <vt:lpstr>Besondere Betriebsverfahren und -gefahren</vt:lpstr>
      <vt:lpstr>Besondere Betriebsverfahren und -gefahren</vt:lpstr>
      <vt:lpstr>Besondere Betriebsverfahren und -gefahren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Hansen</dc:creator>
  <cp:lastModifiedBy>Schorsch</cp:lastModifiedBy>
  <cp:revision>171</cp:revision>
  <dcterms:created xsi:type="dcterms:W3CDTF">2021-05-15T14:36:40Z</dcterms:created>
  <dcterms:modified xsi:type="dcterms:W3CDTF">2025-09-15T11:13:42Z</dcterms:modified>
</cp:coreProperties>
</file>