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60" r:id="rId3"/>
    <p:sldId id="264" r:id="rId4"/>
    <p:sldId id="272" r:id="rId5"/>
    <p:sldId id="274" r:id="rId6"/>
    <p:sldId id="276" r:id="rId7"/>
    <p:sldId id="273" r:id="rId8"/>
    <p:sldId id="275" r:id="rId9"/>
    <p:sldId id="277" r:id="rId10"/>
    <p:sldId id="278" r:id="rId11"/>
    <p:sldId id="279" r:id="rId12"/>
    <p:sldId id="280" r:id="rId13"/>
    <p:sldId id="282" r:id="rId14"/>
    <p:sldId id="281" r:id="rId15"/>
    <p:sldId id="283" r:id="rId16"/>
    <p:sldId id="284" r:id="rId17"/>
    <p:sldId id="285" r:id="rId18"/>
    <p:sldId id="295" r:id="rId19"/>
    <p:sldId id="296" r:id="rId20"/>
    <p:sldId id="297" r:id="rId21"/>
    <p:sldId id="298" r:id="rId22"/>
    <p:sldId id="299" r:id="rId23"/>
    <p:sldId id="303" r:id="rId24"/>
    <p:sldId id="301" r:id="rId25"/>
    <p:sldId id="302" r:id="rId26"/>
    <p:sldId id="305" r:id="rId27"/>
    <p:sldId id="308" r:id="rId28"/>
    <p:sldId id="309" r:id="rId29"/>
    <p:sldId id="310" r:id="rId30"/>
    <p:sldId id="311" r:id="rId31"/>
    <p:sldId id="312" r:id="rId32"/>
    <p:sldId id="313" r:id="rId33"/>
    <p:sldId id="314" r:id="rId34"/>
    <p:sldId id="315" r:id="rId35"/>
    <p:sldId id="316" r:id="rId36"/>
    <p:sldId id="317" r:id="rId37"/>
    <p:sldId id="318" r:id="rId38"/>
    <p:sldId id="319" r:id="rId39"/>
    <p:sldId id="320" r:id="rId40"/>
  </p:sldIdLst>
  <p:sldSz cx="12192000"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4C96"/>
    <a:srgbClr val="B3C6E7"/>
    <a:srgbClr val="4472C4"/>
    <a:srgbClr val="2B88D9"/>
    <a:srgbClr val="C9DFF2"/>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250" autoAdjust="0"/>
  </p:normalViewPr>
  <p:slideViewPr>
    <p:cSldViewPr snapToGrid="0">
      <p:cViewPr varScale="1">
        <p:scale>
          <a:sx n="78" d="100"/>
          <a:sy n="78" d="100"/>
        </p:scale>
        <p:origin x="77" y="283"/>
      </p:cViewPr>
      <p:guideLst>
        <p:guide orient="horz" pos="2160"/>
        <p:guide pos="3840"/>
      </p:guideLst>
    </p:cSldViewPr>
  </p:slideViewPr>
  <p:notesTextViewPr>
    <p:cViewPr>
      <p:scale>
        <a:sx n="1" d="1"/>
        <a:sy n="1" d="1"/>
      </p:scale>
      <p:origin x="0" y="0"/>
    </p:cViewPr>
  </p:notesTextViewPr>
  <p:sorterViewPr>
    <p:cViewPr>
      <p:scale>
        <a:sx n="66" d="100"/>
        <a:sy n="66" d="100"/>
      </p:scale>
      <p:origin x="0" y="-56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28F5E03-4EE1-4ED0-B9A7-3081538AD9C8}" type="datetimeFigureOut">
              <a:rPr lang="de-DE" smtClean="0"/>
              <a:pPr/>
              <a:t>15.09.2025</a:t>
            </a:fld>
            <a:endParaRPr lang="de-DE" dirty="0"/>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4FDA0A4-27B6-4433-A0BE-39B4CD827268}" type="slidenum">
              <a:rPr lang="de-DE" smtClean="0"/>
              <a:pPr/>
              <a:t>‹Nr.›</a:t>
            </a:fld>
            <a:endParaRPr lang="de-DE" dirty="0"/>
          </a:p>
        </p:txBody>
      </p:sp>
    </p:spTree>
    <p:extLst>
      <p:ext uri="{BB962C8B-B14F-4D97-AF65-F5344CB8AC3E}">
        <p14:creationId xmlns:p14="http://schemas.microsoft.com/office/powerpoint/2010/main" val="4234230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15.09.2025 Revision 1</a:t>
            </a:r>
          </a:p>
          <a:p>
            <a:r>
              <a:rPr lang="de-DE" dirty="0"/>
              <a:t>Folie 4 und 14 – Korrektur 6 Phasen im Windenstart</a:t>
            </a:r>
          </a:p>
          <a:p>
            <a:r>
              <a:rPr lang="de-DE" dirty="0"/>
              <a:t>Folie 20 Textkorrektur Bremsklappen</a:t>
            </a:r>
          </a:p>
          <a:p>
            <a:endParaRPr lang="de-DE" dirty="0"/>
          </a:p>
        </p:txBody>
      </p:sp>
      <p:sp>
        <p:nvSpPr>
          <p:cNvPr id="4" name="Foliennummernplatzhalter 3"/>
          <p:cNvSpPr>
            <a:spLocks noGrp="1"/>
          </p:cNvSpPr>
          <p:nvPr>
            <p:ph type="sldNum" sz="quarter" idx="5"/>
          </p:nvPr>
        </p:nvSpPr>
        <p:spPr/>
        <p:txBody>
          <a:bodyPr/>
          <a:lstStyle/>
          <a:p>
            <a:fld id="{E4FDA0A4-27B6-4433-A0BE-39B4CD827268}" type="slidenum">
              <a:rPr lang="de-DE" smtClean="0"/>
              <a:pPr/>
              <a:t>1</a:t>
            </a:fld>
            <a:endParaRPr lang="de-DE" dirty="0"/>
          </a:p>
        </p:txBody>
      </p:sp>
    </p:spTree>
    <p:extLst>
      <p:ext uri="{BB962C8B-B14F-4D97-AF65-F5344CB8AC3E}">
        <p14:creationId xmlns:p14="http://schemas.microsoft.com/office/powerpoint/2010/main" val="2149819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360439D-FDEB-4A57-B847-90C8376CF345}" type="slidenum">
              <a:rPr lang="de-DE" altLang="de-DE"/>
              <a:pPr/>
              <a:t>34</a:t>
            </a:fld>
            <a:endParaRPr lang="de-DE" altLang="de-DE"/>
          </a:p>
        </p:txBody>
      </p:sp>
      <p:sp>
        <p:nvSpPr>
          <p:cNvPr id="32769" name="Rectangle 1"/>
          <p:cNvSpPr txBox="1">
            <a:spLocks noGrp="1" noRot="1" noChangeAspect="1" noChangeArrowheads="1"/>
          </p:cNvSpPr>
          <p:nvPr>
            <p:ph type="sldImg"/>
          </p:nvPr>
        </p:nvSpPr>
        <p:spPr bwMode="auto">
          <a:xfrm>
            <a:off x="215900" y="812800"/>
            <a:ext cx="7126288"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435534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5FA9A2B6-BD61-4FFF-B1C3-569FC7189501}" type="slidenum">
              <a:rPr lang="de-DE" altLang="de-DE"/>
              <a:pPr/>
              <a:t>35</a:t>
            </a:fld>
            <a:endParaRPr lang="de-DE" altLang="de-DE"/>
          </a:p>
        </p:txBody>
      </p:sp>
      <p:sp>
        <p:nvSpPr>
          <p:cNvPr id="33793" name="Rectangle 1"/>
          <p:cNvSpPr txBox="1">
            <a:spLocks noGrp="1" noRot="1" noChangeAspect="1" noChangeArrowheads="1"/>
          </p:cNvSpPr>
          <p:nvPr>
            <p:ph type="sldImg"/>
          </p:nvPr>
        </p:nvSpPr>
        <p:spPr bwMode="auto">
          <a:xfrm>
            <a:off x="215900" y="812800"/>
            <a:ext cx="7126288"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4"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958474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DF931E2A-EDCA-4DF4-AE9E-3AFD9429A922}" type="slidenum">
              <a:rPr lang="de-DE" altLang="de-DE"/>
              <a:pPr/>
              <a:t>36</a:t>
            </a:fld>
            <a:endParaRPr lang="de-DE" altLang="de-DE"/>
          </a:p>
        </p:txBody>
      </p:sp>
      <p:sp>
        <p:nvSpPr>
          <p:cNvPr id="34817" name="Rectangle 1"/>
          <p:cNvSpPr txBox="1">
            <a:spLocks noGrp="1" noRot="1" noChangeAspect="1" noChangeArrowheads="1"/>
          </p:cNvSpPr>
          <p:nvPr>
            <p:ph type="sldImg"/>
          </p:nvPr>
        </p:nvSpPr>
        <p:spPr bwMode="auto">
          <a:xfrm>
            <a:off x="215900" y="812800"/>
            <a:ext cx="7126288"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1033373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A3CEA983-5669-451C-88DB-FE477BE76B0F}" type="slidenum">
              <a:rPr lang="de-DE" altLang="de-DE"/>
              <a:pPr/>
              <a:t>37</a:t>
            </a:fld>
            <a:endParaRPr lang="de-DE" altLang="de-DE"/>
          </a:p>
        </p:txBody>
      </p:sp>
      <p:sp>
        <p:nvSpPr>
          <p:cNvPr id="35841" name="Rectangle 1"/>
          <p:cNvSpPr txBox="1">
            <a:spLocks noGrp="1" noRot="1" noChangeAspect="1" noChangeArrowheads="1"/>
          </p:cNvSpPr>
          <p:nvPr>
            <p:ph type="sldImg"/>
          </p:nvPr>
        </p:nvSpPr>
        <p:spPr bwMode="auto">
          <a:xfrm>
            <a:off x="215900" y="812800"/>
            <a:ext cx="7126288"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2113041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E03D153B-4DA1-4081-88CF-EE7C70567690}" type="slidenum">
              <a:rPr lang="de-DE" altLang="de-DE"/>
              <a:pPr/>
              <a:t>38</a:t>
            </a:fld>
            <a:endParaRPr lang="de-DE" altLang="de-DE"/>
          </a:p>
        </p:txBody>
      </p:sp>
      <p:sp>
        <p:nvSpPr>
          <p:cNvPr id="36865" name="Rectangle 1"/>
          <p:cNvSpPr txBox="1">
            <a:spLocks noGrp="1" noRot="1" noChangeAspect="1" noChangeArrowheads="1"/>
          </p:cNvSpPr>
          <p:nvPr>
            <p:ph type="sldImg"/>
          </p:nvPr>
        </p:nvSpPr>
        <p:spPr bwMode="auto">
          <a:xfrm>
            <a:off x="215900" y="812800"/>
            <a:ext cx="7126288"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6"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2048581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64676401-243E-46C6-941E-8C24BE884E18}" type="slidenum">
              <a:rPr lang="de-DE" altLang="de-DE"/>
              <a:pPr/>
              <a:t>39</a:t>
            </a:fld>
            <a:endParaRPr lang="de-DE" altLang="de-DE"/>
          </a:p>
        </p:txBody>
      </p:sp>
      <p:sp>
        <p:nvSpPr>
          <p:cNvPr id="37889" name="Rectangle 1"/>
          <p:cNvSpPr txBox="1">
            <a:spLocks noGrp="1" noRot="1" noChangeAspect="1" noChangeArrowheads="1"/>
          </p:cNvSpPr>
          <p:nvPr>
            <p:ph type="sldImg"/>
          </p:nvPr>
        </p:nvSpPr>
        <p:spPr bwMode="auto">
          <a:xfrm>
            <a:off x="215900" y="812800"/>
            <a:ext cx="7126288"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1283050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4FDA0A4-27B6-4433-A0BE-39B4CD827268}" type="slidenum">
              <a:rPr lang="de-DE" smtClean="0"/>
              <a:pPr/>
              <a:t>12</a:t>
            </a:fld>
            <a:endParaRPr lang="de-DE" dirty="0"/>
          </a:p>
        </p:txBody>
      </p:sp>
    </p:spTree>
    <p:extLst>
      <p:ext uri="{BB962C8B-B14F-4D97-AF65-F5344CB8AC3E}">
        <p14:creationId xmlns:p14="http://schemas.microsoft.com/office/powerpoint/2010/main" val="1021951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8D5860E4-7D26-459C-A3C5-F6EEB495842A}" type="slidenum">
              <a:rPr lang="de-DE" altLang="de-DE"/>
              <a:pPr/>
              <a:t>27</a:t>
            </a:fld>
            <a:endParaRPr lang="de-DE" altLang="de-DE"/>
          </a:p>
        </p:txBody>
      </p:sp>
      <p:sp>
        <p:nvSpPr>
          <p:cNvPr id="25601" name="Rectangle 1"/>
          <p:cNvSpPr txBox="1">
            <a:spLocks noGrp="1" noRot="1" noChangeAspect="1" noChangeArrowheads="1"/>
          </p:cNvSpPr>
          <p:nvPr>
            <p:ph type="sldImg"/>
          </p:nvPr>
        </p:nvSpPr>
        <p:spPr bwMode="auto">
          <a:xfrm>
            <a:off x="215900" y="812800"/>
            <a:ext cx="7126288"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1097016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989B9ACB-B491-4B13-8707-9B49D80DE51E}" type="slidenum">
              <a:rPr lang="de-DE" altLang="de-DE"/>
              <a:pPr/>
              <a:t>28</a:t>
            </a:fld>
            <a:endParaRPr lang="de-DE" altLang="de-DE"/>
          </a:p>
        </p:txBody>
      </p:sp>
      <p:sp>
        <p:nvSpPr>
          <p:cNvPr id="26625" name="Rectangle 1"/>
          <p:cNvSpPr txBox="1">
            <a:spLocks noGrp="1" noRot="1" noChangeAspect="1" noChangeArrowheads="1"/>
          </p:cNvSpPr>
          <p:nvPr>
            <p:ph type="sldImg"/>
          </p:nvPr>
        </p:nvSpPr>
        <p:spPr bwMode="auto">
          <a:xfrm>
            <a:off x="215900" y="812800"/>
            <a:ext cx="7126288"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1642816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4F805EAE-57E3-490B-9FA5-29FEBBB92E08}" type="slidenum">
              <a:rPr lang="de-DE" altLang="de-DE"/>
              <a:pPr/>
              <a:t>29</a:t>
            </a:fld>
            <a:endParaRPr lang="de-DE" altLang="de-DE"/>
          </a:p>
        </p:txBody>
      </p:sp>
      <p:sp>
        <p:nvSpPr>
          <p:cNvPr id="27649" name="Rectangle 1"/>
          <p:cNvSpPr txBox="1">
            <a:spLocks noGrp="1" noRot="1" noChangeAspect="1" noChangeArrowheads="1"/>
          </p:cNvSpPr>
          <p:nvPr>
            <p:ph type="sldImg"/>
          </p:nvPr>
        </p:nvSpPr>
        <p:spPr bwMode="auto">
          <a:xfrm>
            <a:off x="215900" y="812800"/>
            <a:ext cx="7126288"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845752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1A65ED2F-6446-423D-A791-1D5528AE164D}" type="slidenum">
              <a:rPr lang="de-DE" altLang="de-DE"/>
              <a:pPr/>
              <a:t>30</a:t>
            </a:fld>
            <a:endParaRPr lang="de-DE" altLang="de-DE"/>
          </a:p>
        </p:txBody>
      </p:sp>
      <p:sp>
        <p:nvSpPr>
          <p:cNvPr id="28673" name="Rectangle 1"/>
          <p:cNvSpPr txBox="1">
            <a:spLocks noGrp="1" noRot="1" noChangeAspect="1" noChangeArrowheads="1"/>
          </p:cNvSpPr>
          <p:nvPr>
            <p:ph type="sldImg"/>
          </p:nvPr>
        </p:nvSpPr>
        <p:spPr bwMode="auto">
          <a:xfrm>
            <a:off x="215900" y="812800"/>
            <a:ext cx="7126288"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906138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92875B07-0261-4DC6-BC5B-70DD934A5755}" type="slidenum">
              <a:rPr lang="de-DE" altLang="de-DE"/>
              <a:pPr/>
              <a:t>31</a:t>
            </a:fld>
            <a:endParaRPr lang="de-DE" altLang="de-DE"/>
          </a:p>
        </p:txBody>
      </p:sp>
      <p:sp>
        <p:nvSpPr>
          <p:cNvPr id="29697" name="Rectangle 1"/>
          <p:cNvSpPr txBox="1">
            <a:spLocks noGrp="1" noRot="1" noChangeAspect="1" noChangeArrowheads="1"/>
          </p:cNvSpPr>
          <p:nvPr>
            <p:ph type="sldImg"/>
          </p:nvPr>
        </p:nvSpPr>
        <p:spPr bwMode="auto">
          <a:xfrm>
            <a:off x="215900" y="812800"/>
            <a:ext cx="7126288"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1875860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0B04A68F-2600-4B0E-BC87-2BDD8288B31E}" type="slidenum">
              <a:rPr lang="de-DE" altLang="de-DE"/>
              <a:pPr/>
              <a:t>32</a:t>
            </a:fld>
            <a:endParaRPr lang="de-DE" altLang="de-DE"/>
          </a:p>
        </p:txBody>
      </p:sp>
      <p:sp>
        <p:nvSpPr>
          <p:cNvPr id="30721" name="Rectangle 1"/>
          <p:cNvSpPr txBox="1">
            <a:spLocks noGrp="1" noRot="1" noChangeAspect="1" noChangeArrowheads="1"/>
          </p:cNvSpPr>
          <p:nvPr>
            <p:ph type="sldImg"/>
          </p:nvPr>
        </p:nvSpPr>
        <p:spPr bwMode="auto">
          <a:xfrm>
            <a:off x="215900" y="812800"/>
            <a:ext cx="7126288"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893915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DC3A0903-64AF-4793-88EB-E0CF244DDBD9}" type="slidenum">
              <a:rPr lang="de-DE" altLang="de-DE"/>
              <a:pPr/>
              <a:t>33</a:t>
            </a:fld>
            <a:endParaRPr lang="de-DE" altLang="de-DE"/>
          </a:p>
        </p:txBody>
      </p:sp>
      <p:sp>
        <p:nvSpPr>
          <p:cNvPr id="31745" name="Rectangle 1"/>
          <p:cNvSpPr txBox="1">
            <a:spLocks noGrp="1" noRot="1" noChangeAspect="1" noChangeArrowheads="1"/>
          </p:cNvSpPr>
          <p:nvPr>
            <p:ph type="sldImg"/>
          </p:nvPr>
        </p:nvSpPr>
        <p:spPr bwMode="auto">
          <a:xfrm>
            <a:off x="215900" y="812800"/>
            <a:ext cx="7126288"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1456667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13C0C7-BC27-4C73-9D06-A8FBD2EE5699}"/>
              </a:ext>
            </a:extLst>
          </p:cNvPr>
          <p:cNvSpPr>
            <a:spLocks noGrp="1"/>
          </p:cNvSpPr>
          <p:nvPr>
            <p:ph type="ctrTitle"/>
          </p:nvPr>
        </p:nvSpPr>
        <p:spPr>
          <a:xfrm>
            <a:off x="1524000" y="1737915"/>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2B4F34E1-7A66-4BD2-8530-4D461B598393}"/>
              </a:ext>
            </a:extLst>
          </p:cNvPr>
          <p:cNvSpPr>
            <a:spLocks noGrp="1"/>
          </p:cNvSpPr>
          <p:nvPr>
            <p:ph type="subTitle" idx="1"/>
          </p:nvPr>
        </p:nvSpPr>
        <p:spPr>
          <a:xfrm>
            <a:off x="1524000" y="4271422"/>
            <a:ext cx="9144000" cy="1655762"/>
          </a:xfrm>
        </p:spPr>
        <p:txBody>
          <a:bodyPr/>
          <a:lstStyle>
            <a:lvl1pPr marL="0" indent="0" algn="ctr">
              <a:buNone/>
              <a:defRPr sz="2400" i="1">
                <a:solidFill>
                  <a:srgbClr val="044C9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6" name="Foliennummernplatzhalter 5">
            <a:extLst>
              <a:ext uri="{FF2B5EF4-FFF2-40B4-BE49-F238E27FC236}">
                <a16:creationId xmlns:a16="http://schemas.microsoft.com/office/drawing/2014/main" id="{1084FEBA-76BC-4FEC-AC82-40121E35D3BE}"/>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7" name="Rechteck 6">
            <a:extLst>
              <a:ext uri="{FF2B5EF4-FFF2-40B4-BE49-F238E27FC236}">
                <a16:creationId xmlns:a16="http://schemas.microsoft.com/office/drawing/2014/main" id="{A16BF7EA-9E69-43AA-AA25-8E4952411D72}"/>
              </a:ext>
            </a:extLst>
          </p:cNvPr>
          <p:cNvSpPr/>
          <p:nvPr userDrawn="1"/>
        </p:nvSpPr>
        <p:spPr>
          <a:xfrm>
            <a:off x="0" y="-8027"/>
            <a:ext cx="12192000" cy="1219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Rechteck: abgerundete Ecken 7">
            <a:extLst>
              <a:ext uri="{FF2B5EF4-FFF2-40B4-BE49-F238E27FC236}">
                <a16:creationId xmlns:a16="http://schemas.microsoft.com/office/drawing/2014/main" id="{542946C2-1299-46A5-9EF2-19DADE93A95F}"/>
              </a:ext>
            </a:extLst>
          </p:cNvPr>
          <p:cNvSpPr/>
          <p:nvPr userDrawn="1"/>
        </p:nvSpPr>
        <p:spPr>
          <a:xfrm>
            <a:off x="192088" y="188913"/>
            <a:ext cx="11828145" cy="1219412"/>
          </a:xfrm>
          <a:prstGeom prst="roundRect">
            <a:avLst/>
          </a:prstGeom>
          <a:ln>
            <a:noFill/>
          </a:ln>
          <a:effectLst>
            <a:reflection blurRad="6350" stA="50000" endA="300" endPos="13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Segelflugtheorie SFCL</a:t>
            </a:r>
          </a:p>
          <a:p>
            <a:pPr algn="ctr"/>
            <a:r>
              <a:rPr lang="de-DE" sz="40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Betriebsverfahren</a:t>
            </a:r>
          </a:p>
        </p:txBody>
      </p:sp>
    </p:spTree>
    <p:extLst>
      <p:ext uri="{BB962C8B-B14F-4D97-AF65-F5344CB8AC3E}">
        <p14:creationId xmlns:p14="http://schemas.microsoft.com/office/powerpoint/2010/main" val="3107028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0614A9-D9D8-4B52-9BD8-B78FCFA3EA68}"/>
              </a:ext>
            </a:extLst>
          </p:cNvPr>
          <p:cNvSpPr>
            <a:spLocks noGrp="1"/>
          </p:cNvSpPr>
          <p:nvPr>
            <p:ph type="title"/>
          </p:nvPr>
        </p:nvSpPr>
        <p:spPr>
          <a:xfrm>
            <a:off x="862451" y="97226"/>
            <a:ext cx="7902858" cy="504000"/>
          </a:xfrm>
        </p:spPr>
        <p:txBody>
          <a:bodyPr/>
          <a:lstStyle/>
          <a:p>
            <a:r>
              <a:rPr lang="de-DE"/>
              <a:t>Mastertitelformat bearbeiten</a:t>
            </a:r>
          </a:p>
        </p:txBody>
      </p:sp>
      <p:sp>
        <p:nvSpPr>
          <p:cNvPr id="3" name="Inhaltsplatzhalter 2">
            <a:extLst>
              <a:ext uri="{FF2B5EF4-FFF2-40B4-BE49-F238E27FC236}">
                <a16:creationId xmlns:a16="http://schemas.microsoft.com/office/drawing/2014/main" id="{227DD4E1-2953-4AC8-B770-ADE67159F800}"/>
              </a:ext>
            </a:extLst>
          </p:cNvPr>
          <p:cNvSpPr>
            <a:spLocks noGrp="1"/>
          </p:cNvSpPr>
          <p:nvPr>
            <p:ph idx="1"/>
          </p:nvPr>
        </p:nvSpPr>
        <p:spPr/>
        <p:txBody>
          <a:bodyPr/>
          <a:lstStyle/>
          <a:p>
            <a:pPr lvl="0"/>
            <a:r>
              <a:rPr lang="de-DE" dirty="0"/>
              <a:t>Mastertextformat bearbeiten</a:t>
            </a:r>
          </a:p>
          <a:p>
            <a:pPr lvl="1"/>
            <a:r>
              <a:rPr lang="de-DE" dirty="0"/>
              <a:t>Zweite Ebene</a:t>
            </a:r>
          </a:p>
        </p:txBody>
      </p:sp>
      <p:sp>
        <p:nvSpPr>
          <p:cNvPr id="7" name="Foliennummernplatzhalter 5">
            <a:extLst>
              <a:ext uri="{FF2B5EF4-FFF2-40B4-BE49-F238E27FC236}">
                <a16:creationId xmlns:a16="http://schemas.microsoft.com/office/drawing/2014/main" id="{2840E5EF-6E5E-4B22-9D47-1B013A4A7511}"/>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10" name="Textplatzhalter 12">
            <a:extLst>
              <a:ext uri="{FF2B5EF4-FFF2-40B4-BE49-F238E27FC236}">
                <a16:creationId xmlns:a16="http://schemas.microsoft.com/office/drawing/2014/main" id="{169B5081-F331-4EBA-AA89-677FF7D5E987}"/>
              </a:ext>
            </a:extLst>
          </p:cNvPr>
          <p:cNvSpPr>
            <a:spLocks noGrp="1"/>
          </p:cNvSpPr>
          <p:nvPr>
            <p:ph type="body" sz="quarter" idx="13"/>
          </p:nvPr>
        </p:nvSpPr>
        <p:spPr>
          <a:xfrm>
            <a:off x="1519800" y="6616660"/>
            <a:ext cx="9000000" cy="288000"/>
          </a:xfrm>
        </p:spPr>
        <p:txBody>
          <a:bodyPr>
            <a:noAutofit/>
          </a:bodyPr>
          <a:lstStyle>
            <a:lvl1pPr marL="0" indent="0" algn="ctr">
              <a:buNone/>
              <a:defRPr sz="1200">
                <a:solidFill>
                  <a:schemeClr val="bg1"/>
                </a:solidFill>
                <a:effectLst>
                  <a:outerShdw blurRad="50800" dist="38100" dir="2700000" algn="tl" rotWithShape="0">
                    <a:prstClr val="black">
                      <a:alpha val="40000"/>
                    </a:prstClr>
                  </a:outerShdw>
                </a:effectLst>
              </a:defRPr>
            </a:lvl1pPr>
          </a:lstStyle>
          <a:p>
            <a:pPr lvl="0"/>
            <a:r>
              <a:rPr lang="de-DE" dirty="0"/>
              <a:t>Mastertextformat bearbeiten</a:t>
            </a:r>
          </a:p>
        </p:txBody>
      </p:sp>
    </p:spTree>
    <p:extLst>
      <p:ext uri="{BB962C8B-B14F-4D97-AF65-F5344CB8AC3E}">
        <p14:creationId xmlns:p14="http://schemas.microsoft.com/office/powerpoint/2010/main" val="2367364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7CAC94-4567-49FD-88EC-FF50A030EA30}"/>
              </a:ext>
            </a:extLst>
          </p:cNvPr>
          <p:cNvSpPr>
            <a:spLocks noGrp="1"/>
          </p:cNvSpPr>
          <p:nvPr>
            <p:ph type="title"/>
          </p:nvPr>
        </p:nvSpPr>
        <p:spPr>
          <a:xfrm>
            <a:off x="954815" y="132512"/>
            <a:ext cx="7902858" cy="504000"/>
          </a:xfrm>
        </p:spPr>
        <p:txBody>
          <a:bodyPr/>
          <a:lstStyle/>
          <a:p>
            <a:r>
              <a:rPr lang="de-DE" dirty="0"/>
              <a:t>Mastertitelformat bearbeiten</a:t>
            </a:r>
          </a:p>
        </p:txBody>
      </p:sp>
      <p:sp>
        <p:nvSpPr>
          <p:cNvPr id="3" name="Inhaltsplatzhalter 2">
            <a:extLst>
              <a:ext uri="{FF2B5EF4-FFF2-40B4-BE49-F238E27FC236}">
                <a16:creationId xmlns:a16="http://schemas.microsoft.com/office/drawing/2014/main" id="{FBD349CE-4E41-4A5C-B20C-6C807995535F}"/>
              </a:ext>
            </a:extLst>
          </p:cNvPr>
          <p:cNvSpPr>
            <a:spLocks noGrp="1"/>
          </p:cNvSpPr>
          <p:nvPr>
            <p:ph sz="half" idx="1"/>
          </p:nvPr>
        </p:nvSpPr>
        <p:spPr>
          <a:xfrm>
            <a:off x="189186" y="924910"/>
            <a:ext cx="5830614" cy="5475890"/>
          </a:xfrm>
        </p:spPr>
        <p:txBody>
          <a:bodyPr/>
          <a:lstStyle/>
          <a:p>
            <a:pPr lvl="0"/>
            <a:r>
              <a:rPr lang="de-DE" dirty="0"/>
              <a:t>Mastertextformat bearbeiten</a:t>
            </a:r>
          </a:p>
          <a:p>
            <a:pPr lvl="1"/>
            <a:r>
              <a:rPr lang="de-DE" dirty="0"/>
              <a:t>Zweite Ebene</a:t>
            </a:r>
          </a:p>
        </p:txBody>
      </p:sp>
      <p:sp>
        <p:nvSpPr>
          <p:cNvPr id="4" name="Inhaltsplatzhalter 3">
            <a:extLst>
              <a:ext uri="{FF2B5EF4-FFF2-40B4-BE49-F238E27FC236}">
                <a16:creationId xmlns:a16="http://schemas.microsoft.com/office/drawing/2014/main" id="{47DD609C-C2D7-41F1-87A8-229808926120}"/>
              </a:ext>
            </a:extLst>
          </p:cNvPr>
          <p:cNvSpPr>
            <a:spLocks noGrp="1"/>
          </p:cNvSpPr>
          <p:nvPr>
            <p:ph sz="half" idx="2"/>
          </p:nvPr>
        </p:nvSpPr>
        <p:spPr>
          <a:xfrm>
            <a:off x="6172200" y="924910"/>
            <a:ext cx="5795172" cy="5475890"/>
          </a:xfrm>
        </p:spPr>
        <p:txBody>
          <a:bodyPr/>
          <a:lstStyle/>
          <a:p>
            <a:pPr lvl="0"/>
            <a:r>
              <a:rPr lang="de-DE" dirty="0"/>
              <a:t>Mastertextformat bearbeiten</a:t>
            </a:r>
          </a:p>
          <a:p>
            <a:pPr lvl="1"/>
            <a:r>
              <a:rPr lang="de-DE" dirty="0"/>
              <a:t>Zweite Ebene</a:t>
            </a:r>
          </a:p>
        </p:txBody>
      </p:sp>
      <p:sp>
        <p:nvSpPr>
          <p:cNvPr id="9" name="Foliennummernplatzhalter 5">
            <a:extLst>
              <a:ext uri="{FF2B5EF4-FFF2-40B4-BE49-F238E27FC236}">
                <a16:creationId xmlns:a16="http://schemas.microsoft.com/office/drawing/2014/main" id="{DB36124C-7041-40A4-96B0-3B932BE0E093}"/>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13" name="Textplatzhalter 12">
            <a:extLst>
              <a:ext uri="{FF2B5EF4-FFF2-40B4-BE49-F238E27FC236}">
                <a16:creationId xmlns:a16="http://schemas.microsoft.com/office/drawing/2014/main" id="{483C9599-7AFB-41CC-A829-793E0ACC6845}"/>
              </a:ext>
            </a:extLst>
          </p:cNvPr>
          <p:cNvSpPr>
            <a:spLocks noGrp="1"/>
          </p:cNvSpPr>
          <p:nvPr>
            <p:ph type="body" sz="quarter" idx="13"/>
          </p:nvPr>
        </p:nvSpPr>
        <p:spPr>
          <a:xfrm>
            <a:off x="1519800" y="6616660"/>
            <a:ext cx="9000000" cy="288000"/>
          </a:xfrm>
        </p:spPr>
        <p:txBody>
          <a:bodyPr>
            <a:noAutofit/>
          </a:bodyPr>
          <a:lstStyle>
            <a:lvl1pPr marL="0" indent="0" algn="ctr">
              <a:buNone/>
              <a:defRPr sz="1200">
                <a:solidFill>
                  <a:schemeClr val="bg1"/>
                </a:solidFill>
                <a:effectLst>
                  <a:outerShdw blurRad="50800" dist="38100" dir="2700000" algn="tl" rotWithShape="0">
                    <a:prstClr val="black">
                      <a:alpha val="40000"/>
                    </a:prstClr>
                  </a:outerShdw>
                </a:effectLst>
              </a:defRPr>
            </a:lvl1pPr>
          </a:lstStyle>
          <a:p>
            <a:pPr lvl="0"/>
            <a:r>
              <a:rPr lang="de-DE" dirty="0"/>
              <a:t>Mastertextformat bearbeiten</a:t>
            </a:r>
          </a:p>
        </p:txBody>
      </p:sp>
    </p:spTree>
    <p:extLst>
      <p:ext uri="{BB962C8B-B14F-4D97-AF65-F5344CB8AC3E}">
        <p14:creationId xmlns:p14="http://schemas.microsoft.com/office/powerpoint/2010/main" val="866130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5B1D07-A317-40DC-904D-FFA9D2BF9D75}"/>
              </a:ext>
            </a:extLst>
          </p:cNvPr>
          <p:cNvSpPr>
            <a:spLocks noGrp="1"/>
          </p:cNvSpPr>
          <p:nvPr>
            <p:ph type="title"/>
          </p:nvPr>
        </p:nvSpPr>
        <p:spPr>
          <a:xfrm>
            <a:off x="954814" y="132512"/>
            <a:ext cx="7921331" cy="504000"/>
          </a:xfrm>
        </p:spPr>
        <p:txBody>
          <a:bodyPr/>
          <a:lstStyle/>
          <a:p>
            <a:r>
              <a:rPr lang="de-DE"/>
              <a:t>Mastertitelformat bearbeiten</a:t>
            </a:r>
          </a:p>
        </p:txBody>
      </p:sp>
      <p:sp>
        <p:nvSpPr>
          <p:cNvPr id="6" name="Foliennummernplatzhalter 5">
            <a:extLst>
              <a:ext uri="{FF2B5EF4-FFF2-40B4-BE49-F238E27FC236}">
                <a16:creationId xmlns:a16="http://schemas.microsoft.com/office/drawing/2014/main" id="{449C07EC-0A56-42F7-93B4-F3E5FF83610D}"/>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8" name="Textplatzhalter 12">
            <a:extLst>
              <a:ext uri="{FF2B5EF4-FFF2-40B4-BE49-F238E27FC236}">
                <a16:creationId xmlns:a16="http://schemas.microsoft.com/office/drawing/2014/main" id="{E9F8195F-514F-4121-87E1-5951ACAD0C23}"/>
              </a:ext>
            </a:extLst>
          </p:cNvPr>
          <p:cNvSpPr>
            <a:spLocks noGrp="1"/>
          </p:cNvSpPr>
          <p:nvPr>
            <p:ph type="body" sz="quarter" idx="13"/>
          </p:nvPr>
        </p:nvSpPr>
        <p:spPr>
          <a:xfrm>
            <a:off x="1519800" y="6616660"/>
            <a:ext cx="9000000" cy="288000"/>
          </a:xfrm>
        </p:spPr>
        <p:txBody>
          <a:bodyPr>
            <a:noAutofit/>
          </a:bodyPr>
          <a:lstStyle>
            <a:lvl1pPr marL="0" indent="0" algn="ctr">
              <a:buNone/>
              <a:defRPr sz="1200">
                <a:solidFill>
                  <a:schemeClr val="bg1"/>
                </a:solidFill>
                <a:effectLst>
                  <a:outerShdw blurRad="50800" dist="38100" dir="2700000" algn="tl" rotWithShape="0">
                    <a:prstClr val="black">
                      <a:alpha val="40000"/>
                    </a:prstClr>
                  </a:outerShdw>
                </a:effectLst>
              </a:defRPr>
            </a:lvl1pPr>
          </a:lstStyle>
          <a:p>
            <a:pPr lvl="0"/>
            <a:r>
              <a:rPr lang="de-DE" dirty="0"/>
              <a:t>Mastertextformat bearbeiten</a:t>
            </a:r>
          </a:p>
        </p:txBody>
      </p:sp>
    </p:spTree>
    <p:extLst>
      <p:ext uri="{BB962C8B-B14F-4D97-AF65-F5344CB8AC3E}">
        <p14:creationId xmlns:p14="http://schemas.microsoft.com/office/powerpoint/2010/main" val="3211859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609600" y="6356351"/>
            <a:ext cx="2844800" cy="365125"/>
          </a:xfrm>
          <a:prstGeom prst="rect">
            <a:avLst/>
          </a:prstGeom>
        </p:spPr>
        <p:txBody>
          <a:bodyPr/>
          <a:lstStyle/>
          <a:p>
            <a:fld id="{18ADA721-48C7-459D-A5AF-C0B569C757CD}" type="datetimeFigureOut">
              <a:rPr lang="nl-NL" smtClean="0"/>
              <a:pPr/>
              <a:t>15-9-2025</a:t>
            </a:fld>
            <a:endParaRPr lang="nl-NL"/>
          </a:p>
        </p:txBody>
      </p:sp>
      <p:sp>
        <p:nvSpPr>
          <p:cNvPr id="3" name="Tijdelijke aanduiding voor voettekst 2"/>
          <p:cNvSpPr>
            <a:spLocks noGrp="1"/>
          </p:cNvSpPr>
          <p:nvPr>
            <p:ph type="ftr" sz="quarter" idx="11"/>
          </p:nvPr>
        </p:nvSpPr>
        <p:spPr>
          <a:xfrm>
            <a:off x="4165600" y="6356351"/>
            <a:ext cx="3860800" cy="365125"/>
          </a:xfrm>
          <a:prstGeom prst="rect">
            <a:avLst/>
          </a:prstGeom>
        </p:spPr>
        <p:txBody>
          <a:bodyPr/>
          <a:lstStyle/>
          <a:p>
            <a:endParaRPr lang="nl-NL"/>
          </a:p>
        </p:txBody>
      </p:sp>
      <p:sp>
        <p:nvSpPr>
          <p:cNvPr id="4" name="Tijdelijke aanduiding voor dianummer 3"/>
          <p:cNvSpPr>
            <a:spLocks noGrp="1"/>
          </p:cNvSpPr>
          <p:nvPr>
            <p:ph type="sldNum" sz="quarter" idx="12"/>
          </p:nvPr>
        </p:nvSpPr>
        <p:spPr/>
        <p:txBody>
          <a:bodyPr/>
          <a:lstStyle/>
          <a:p>
            <a:fld id="{0CBDC38E-EDCE-4C61-A293-331BBA0B4B98}" type="slidenum">
              <a:rPr lang="nl-NL" smtClean="0"/>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4ABCD65A-2C65-4ECB-B843-BEFA8C03EA4D}"/>
              </a:ext>
            </a:extLst>
          </p:cNvPr>
          <p:cNvSpPr/>
          <p:nvPr userDrawn="1"/>
        </p:nvSpPr>
        <p:spPr>
          <a:xfrm>
            <a:off x="0" y="6593274"/>
            <a:ext cx="12192000" cy="288000"/>
          </a:xfrm>
          <a:prstGeom prst="rect">
            <a:avLst/>
          </a:prstGeom>
          <a:solidFill>
            <a:srgbClr val="4472C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dirty="0"/>
          </a:p>
        </p:txBody>
      </p:sp>
      <p:sp>
        <p:nvSpPr>
          <p:cNvPr id="2" name="Titelplatzhalter 1">
            <a:extLst>
              <a:ext uri="{FF2B5EF4-FFF2-40B4-BE49-F238E27FC236}">
                <a16:creationId xmlns:a16="http://schemas.microsoft.com/office/drawing/2014/main" id="{845C07F7-2E6A-4BCF-8A84-662E62A5E6A4}"/>
              </a:ext>
            </a:extLst>
          </p:cNvPr>
          <p:cNvSpPr>
            <a:spLocks noGrp="1"/>
          </p:cNvSpPr>
          <p:nvPr>
            <p:ph type="title"/>
          </p:nvPr>
        </p:nvSpPr>
        <p:spPr>
          <a:xfrm>
            <a:off x="954815" y="132512"/>
            <a:ext cx="6586842" cy="504000"/>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BA6C3B32-9CDA-4DE4-A6FA-6084A993A8F6}"/>
              </a:ext>
            </a:extLst>
          </p:cNvPr>
          <p:cNvSpPr>
            <a:spLocks noGrp="1"/>
          </p:cNvSpPr>
          <p:nvPr>
            <p:ph type="body" idx="1"/>
          </p:nvPr>
        </p:nvSpPr>
        <p:spPr>
          <a:xfrm>
            <a:off x="178676" y="892788"/>
            <a:ext cx="11788696" cy="5551331"/>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p:txBody>
      </p:sp>
      <p:sp>
        <p:nvSpPr>
          <p:cNvPr id="7" name="Textfeld 6">
            <a:extLst>
              <a:ext uri="{FF2B5EF4-FFF2-40B4-BE49-F238E27FC236}">
                <a16:creationId xmlns:a16="http://schemas.microsoft.com/office/drawing/2014/main" id="{B2A6F148-36B9-4688-A75C-51562723EDD4}"/>
              </a:ext>
            </a:extLst>
          </p:cNvPr>
          <p:cNvSpPr txBox="1"/>
          <p:nvPr userDrawn="1"/>
        </p:nvSpPr>
        <p:spPr>
          <a:xfrm>
            <a:off x="306815" y="6596219"/>
            <a:ext cx="1296000" cy="288000"/>
          </a:xfrm>
          <a:prstGeom prst="rect">
            <a:avLst/>
          </a:prstGeom>
          <a:noFill/>
        </p:spPr>
        <p:txBody>
          <a:bodyPr wrap="square" rtlCol="0">
            <a:spAutoFit/>
          </a:bodyPr>
          <a:lstStyle/>
          <a:p>
            <a:r>
              <a:rPr lang="de-DE" sz="1200" dirty="0">
                <a:solidFill>
                  <a:schemeClr val="bg1"/>
                </a:solidFill>
                <a:effectLst>
                  <a:outerShdw blurRad="50800" dist="38100" dir="2700000" algn="tl" rotWithShape="0">
                    <a:prstClr val="black">
                      <a:alpha val="40000"/>
                    </a:prstClr>
                  </a:outerShdw>
                </a:effectLst>
              </a:rPr>
              <a:t>© BUKO Segelflug</a:t>
            </a:r>
          </a:p>
        </p:txBody>
      </p:sp>
      <p:cxnSp>
        <p:nvCxnSpPr>
          <p:cNvPr id="9" name="Gerader Verbinder 8">
            <a:extLst>
              <a:ext uri="{FF2B5EF4-FFF2-40B4-BE49-F238E27FC236}">
                <a16:creationId xmlns:a16="http://schemas.microsoft.com/office/drawing/2014/main" id="{A9989FB3-161B-4989-8896-3B0586CB16CC}"/>
              </a:ext>
            </a:extLst>
          </p:cNvPr>
          <p:cNvCxnSpPr>
            <a:cxnSpLocks/>
          </p:cNvCxnSpPr>
          <p:nvPr userDrawn="1"/>
        </p:nvCxnSpPr>
        <p:spPr>
          <a:xfrm>
            <a:off x="0" y="6593274"/>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Grafik 9" descr="Ein Bild, das Text enthält.&#10;&#10;Automatisch generierte Beschreibung">
            <a:extLst>
              <a:ext uri="{FF2B5EF4-FFF2-40B4-BE49-F238E27FC236}">
                <a16:creationId xmlns:a16="http://schemas.microsoft.com/office/drawing/2014/main" id="{0BCAD85F-347B-4CB1-A19C-9322E36E3FF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r="61478"/>
          <a:stretch/>
        </p:blipFill>
        <p:spPr>
          <a:xfrm>
            <a:off x="91049" y="15929"/>
            <a:ext cx="863766" cy="696169"/>
          </a:xfrm>
          <a:prstGeom prst="rect">
            <a:avLst/>
          </a:prstGeom>
        </p:spPr>
      </p:pic>
      <p:sp>
        <p:nvSpPr>
          <p:cNvPr id="12" name="Rechteck: abgerundete Ecken 11">
            <a:extLst>
              <a:ext uri="{FF2B5EF4-FFF2-40B4-BE49-F238E27FC236}">
                <a16:creationId xmlns:a16="http://schemas.microsoft.com/office/drawing/2014/main" id="{2F4365EF-E401-4AD6-9A42-F6FBA3A45F79}"/>
              </a:ext>
            </a:extLst>
          </p:cNvPr>
          <p:cNvSpPr/>
          <p:nvPr userDrawn="1"/>
        </p:nvSpPr>
        <p:spPr>
          <a:xfrm>
            <a:off x="8774545" y="103352"/>
            <a:ext cx="1360846" cy="504000"/>
          </a:xfrm>
          <a:prstGeom prst="round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800" dirty="0">
                <a:effectLst>
                  <a:outerShdw blurRad="50800" dist="38100" dir="2700000" algn="tl" rotWithShape="0">
                    <a:prstClr val="black">
                      <a:alpha val="40000"/>
                    </a:prstClr>
                  </a:outerShdw>
                </a:effectLst>
                <a:latin typeface="Arial Rounded MT Bold" panose="020F0704030504030204" pitchFamily="34" charset="0"/>
              </a:rPr>
              <a:t>BEV</a:t>
            </a:r>
          </a:p>
        </p:txBody>
      </p:sp>
      <p:sp>
        <p:nvSpPr>
          <p:cNvPr id="13" name="Rechteck: abgerundete Ecken 12">
            <a:extLst>
              <a:ext uri="{FF2B5EF4-FFF2-40B4-BE49-F238E27FC236}">
                <a16:creationId xmlns:a16="http://schemas.microsoft.com/office/drawing/2014/main" id="{D3CFB5E0-5E15-488C-9576-0F223EAD510D}"/>
              </a:ext>
            </a:extLst>
          </p:cNvPr>
          <p:cNvSpPr/>
          <p:nvPr userDrawn="1"/>
        </p:nvSpPr>
        <p:spPr>
          <a:xfrm>
            <a:off x="10276774" y="103352"/>
            <a:ext cx="1915226" cy="504000"/>
          </a:xfrm>
          <a:prstGeom prst="round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1400" dirty="0">
                <a:effectLst>
                  <a:outerShdw blurRad="50800" dist="38100" dir="2700000" algn="tl" rotWithShape="0">
                    <a:prstClr val="black">
                      <a:alpha val="40000"/>
                    </a:prstClr>
                  </a:outerShdw>
                </a:effectLst>
              </a:rPr>
              <a:t>Segelflugtheorie SFCL</a:t>
            </a:r>
          </a:p>
          <a:p>
            <a:pPr algn="l"/>
            <a:r>
              <a:rPr lang="de-DE" sz="1400" dirty="0">
                <a:effectLst>
                  <a:outerShdw blurRad="50800" dist="38100" dir="2700000" algn="tl" rotWithShape="0">
                    <a:prstClr val="black">
                      <a:alpha val="40000"/>
                    </a:prstClr>
                  </a:outerShdw>
                </a:effectLst>
                <a:latin typeface="Arial Rounded MT Bold" panose="020F0704030504030204" pitchFamily="34" charset="0"/>
              </a:rPr>
              <a:t>Betriebsverfahren</a:t>
            </a:r>
          </a:p>
        </p:txBody>
      </p:sp>
      <p:sp>
        <p:nvSpPr>
          <p:cNvPr id="14" name="Foliennummernplatzhalter 5">
            <a:extLst>
              <a:ext uri="{FF2B5EF4-FFF2-40B4-BE49-F238E27FC236}">
                <a16:creationId xmlns:a16="http://schemas.microsoft.com/office/drawing/2014/main" id="{DB51A1B0-2D75-497E-B002-E6BAD5BFE045}"/>
              </a:ext>
            </a:extLst>
          </p:cNvPr>
          <p:cNvSpPr>
            <a:spLocks noGrp="1"/>
          </p:cNvSpPr>
          <p:nvPr>
            <p:ph type="sldNum" sz="quarter" idx="4"/>
          </p:nvPr>
        </p:nvSpPr>
        <p:spPr>
          <a:xfrm>
            <a:off x="11480233" y="6570000"/>
            <a:ext cx="540000" cy="288000"/>
          </a:xfrm>
          <a:prstGeom prst="rect">
            <a:avLst/>
          </a:prstGeom>
        </p:spPr>
        <p:txBody>
          <a:bodyPr/>
          <a:lstStyle>
            <a:lvl1pPr>
              <a:defRPr sz="1200">
                <a:solidFill>
                  <a:schemeClr val="bg1"/>
                </a:solidFill>
                <a:effectLst>
                  <a:outerShdw blurRad="50800" dist="38100" dir="2700000" algn="tl" rotWithShape="0">
                    <a:prstClr val="black">
                      <a:alpha val="40000"/>
                    </a:prstClr>
                  </a:outerShdw>
                </a:effectLst>
              </a:defRPr>
            </a:lvl1pPr>
          </a:lstStyle>
          <a:p>
            <a:fld id="{1BAF13B1-D0BA-4A19-B609-64C08BFDA19E}" type="slidenum">
              <a:rPr lang="de-DE" smtClean="0"/>
              <a:pPr/>
              <a:t>‹Nr.›</a:t>
            </a:fld>
            <a:endParaRPr lang="de-DE" dirty="0"/>
          </a:p>
        </p:txBody>
      </p:sp>
      <p:cxnSp>
        <p:nvCxnSpPr>
          <p:cNvPr id="15" name="Gerader Verbinder 14">
            <a:extLst>
              <a:ext uri="{FF2B5EF4-FFF2-40B4-BE49-F238E27FC236}">
                <a16:creationId xmlns:a16="http://schemas.microsoft.com/office/drawing/2014/main" id="{702BE076-1037-4FB3-A5DA-6C5FD657D0C3}"/>
              </a:ext>
            </a:extLst>
          </p:cNvPr>
          <p:cNvCxnSpPr>
            <a:cxnSpLocks/>
          </p:cNvCxnSpPr>
          <p:nvPr userDrawn="1"/>
        </p:nvCxnSpPr>
        <p:spPr>
          <a:xfrm>
            <a:off x="0" y="710131"/>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Rechteck 3">
            <a:extLst>
              <a:ext uri="{FF2B5EF4-FFF2-40B4-BE49-F238E27FC236}">
                <a16:creationId xmlns:a16="http://schemas.microsoft.com/office/drawing/2014/main" id="{C486E684-9E51-4D4C-9F4D-4215507024FF}"/>
              </a:ext>
            </a:extLst>
          </p:cNvPr>
          <p:cNvSpPr/>
          <p:nvPr userDrawn="1"/>
        </p:nvSpPr>
        <p:spPr>
          <a:xfrm>
            <a:off x="11967372" y="103351"/>
            <a:ext cx="224628" cy="504000"/>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902154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hf hdr="0" ftr="0" dt="0"/>
  <p:txStyles>
    <p:titleStyle>
      <a:lvl1pPr algn="ctr" defTabSz="914400" rtl="0" eaLnBrk="1" latinLnBrk="0" hangingPunct="1">
        <a:lnSpc>
          <a:spcPct val="90000"/>
        </a:lnSpc>
        <a:spcBef>
          <a:spcPct val="0"/>
        </a:spcBef>
        <a:buNone/>
        <a:defRPr sz="3600" kern="1200">
          <a:solidFill>
            <a:srgbClr val="2B88D9"/>
          </a:solidFill>
          <a:effectLst>
            <a:outerShdw blurRad="50800" dist="38100" dir="2700000" algn="tl" rotWithShape="0">
              <a:prstClr val="black">
                <a:alpha val="40000"/>
              </a:prstClr>
            </a:outerShdw>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tif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Layout" Target="../slideLayouts/slideLayout4.xml"/><Relationship Id="rId4" Type="http://schemas.openxmlformats.org/officeDocument/2006/relationships/image" Target="../media/image8.tiff"/></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tiff"/><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abgerundete Ecken 4">
            <a:extLst>
              <a:ext uri="{FF2B5EF4-FFF2-40B4-BE49-F238E27FC236}">
                <a16:creationId xmlns:a16="http://schemas.microsoft.com/office/drawing/2014/main" id="{884A4F68-ED5A-4FF4-8D2A-D2E64660729D}"/>
              </a:ext>
            </a:extLst>
          </p:cNvPr>
          <p:cNvSpPr/>
          <p:nvPr/>
        </p:nvSpPr>
        <p:spPr>
          <a:xfrm>
            <a:off x="192088" y="188913"/>
            <a:ext cx="11828145" cy="1219412"/>
          </a:xfrm>
          <a:prstGeom prst="roundRect">
            <a:avLst/>
          </a:prstGeom>
          <a:ln>
            <a:noFill/>
          </a:ln>
          <a:effectLst>
            <a:reflection blurRad="6350" stA="50000" endA="300" endPos="13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Segelflugtheorie SFCL</a:t>
            </a:r>
          </a:p>
          <a:p>
            <a:pPr algn="ctr"/>
            <a:r>
              <a:rPr lang="de-DE" sz="40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Betriebsverfahren</a:t>
            </a:r>
          </a:p>
        </p:txBody>
      </p:sp>
      <p:pic>
        <p:nvPicPr>
          <p:cNvPr id="6" name="Grafik 5" descr="Ein Bild, das Text enthält.&#10;&#10;Automatisch generierte Beschreibung">
            <a:extLst>
              <a:ext uri="{FF2B5EF4-FFF2-40B4-BE49-F238E27FC236}">
                <a16:creationId xmlns:a16="http://schemas.microsoft.com/office/drawing/2014/main" id="{9486641D-FD6D-4834-B209-3534F1D283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2261"/>
          <a:stretch/>
        </p:blipFill>
        <p:spPr>
          <a:xfrm>
            <a:off x="3607299" y="1973866"/>
            <a:ext cx="5266568" cy="4332784"/>
          </a:xfrm>
          <a:prstGeom prst="rect">
            <a:avLst/>
          </a:prstGeom>
        </p:spPr>
      </p:pic>
      <p:sp>
        <p:nvSpPr>
          <p:cNvPr id="7" name="Foliennummernplatzhalter 6">
            <a:extLst>
              <a:ext uri="{FF2B5EF4-FFF2-40B4-BE49-F238E27FC236}">
                <a16:creationId xmlns:a16="http://schemas.microsoft.com/office/drawing/2014/main" id="{84239DEF-2EBC-47CA-A8AD-CCF7B7385CF4}"/>
              </a:ext>
            </a:extLst>
          </p:cNvPr>
          <p:cNvSpPr>
            <a:spLocks noGrp="1"/>
          </p:cNvSpPr>
          <p:nvPr>
            <p:ph type="sldNum" sz="quarter" idx="12"/>
          </p:nvPr>
        </p:nvSpPr>
        <p:spPr/>
        <p:txBody>
          <a:bodyPr/>
          <a:lstStyle/>
          <a:p>
            <a:fld id="{1BAF13B1-D0BA-4A19-B609-64C08BFDA19E}" type="slidenum">
              <a:rPr lang="de-DE" smtClean="0"/>
              <a:pPr/>
              <a:t>1</a:t>
            </a:fld>
            <a:endParaRPr lang="de-DE" dirty="0"/>
          </a:p>
        </p:txBody>
      </p:sp>
      <p:sp>
        <p:nvSpPr>
          <p:cNvPr id="2" name="Textfeld 1">
            <a:extLst>
              <a:ext uri="{FF2B5EF4-FFF2-40B4-BE49-F238E27FC236}">
                <a16:creationId xmlns:a16="http://schemas.microsoft.com/office/drawing/2014/main" id="{CA754A21-1E1E-441C-91DA-BE1673E04CF5}"/>
              </a:ext>
            </a:extLst>
          </p:cNvPr>
          <p:cNvSpPr txBox="1"/>
          <p:nvPr/>
        </p:nvSpPr>
        <p:spPr>
          <a:xfrm>
            <a:off x="4392424" y="1408325"/>
            <a:ext cx="3696333" cy="461665"/>
          </a:xfrm>
          <a:prstGeom prst="rect">
            <a:avLst/>
          </a:prstGeom>
          <a:noFill/>
        </p:spPr>
        <p:txBody>
          <a:bodyPr wrap="none" rtlCol="0">
            <a:spAutoFit/>
          </a:bodyPr>
          <a:lstStyle/>
          <a:p>
            <a:pPr algn="ctr"/>
            <a:r>
              <a:rPr lang="en-US" sz="2400" i="1" dirty="0">
                <a:solidFill>
                  <a:srgbClr val="044C96"/>
                </a:solidFill>
              </a:rPr>
              <a:t>OPERATIONAL PROCEDURES</a:t>
            </a:r>
            <a:endParaRPr lang="de-DE" sz="2400" i="1" dirty="0">
              <a:solidFill>
                <a:srgbClr val="044C96"/>
              </a:solidFill>
            </a:endParaRPr>
          </a:p>
        </p:txBody>
      </p:sp>
      <p:sp>
        <p:nvSpPr>
          <p:cNvPr id="3" name="Textfeld 2">
            <a:extLst>
              <a:ext uri="{FF2B5EF4-FFF2-40B4-BE49-F238E27FC236}">
                <a16:creationId xmlns:a16="http://schemas.microsoft.com/office/drawing/2014/main" id="{76F79BF9-EACE-4BE1-9163-70DFB8D39045}"/>
              </a:ext>
            </a:extLst>
          </p:cNvPr>
          <p:cNvSpPr txBox="1"/>
          <p:nvPr/>
        </p:nvSpPr>
        <p:spPr>
          <a:xfrm>
            <a:off x="8976853" y="6560111"/>
            <a:ext cx="1936954" cy="307777"/>
          </a:xfrm>
          <a:prstGeom prst="rect">
            <a:avLst/>
          </a:prstGeom>
          <a:noFill/>
        </p:spPr>
        <p:txBody>
          <a:bodyPr wrap="square" rtlCol="0">
            <a:spAutoFit/>
          </a:bodyPr>
          <a:lstStyle/>
          <a:p>
            <a:r>
              <a:rPr lang="de-DE" sz="1400" dirty="0">
                <a:solidFill>
                  <a:schemeClr val="bg1"/>
                </a:solidFill>
              </a:rPr>
              <a:t>Revision 1 Sept. 2025</a:t>
            </a:r>
          </a:p>
        </p:txBody>
      </p:sp>
    </p:spTree>
    <p:extLst>
      <p:ext uri="{BB962C8B-B14F-4D97-AF65-F5344CB8AC3E}">
        <p14:creationId xmlns:p14="http://schemas.microsoft.com/office/powerpoint/2010/main" val="1667208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6.2.1.4. Auslegen des Startwindenseiles </a:t>
            </a:r>
          </a:p>
        </p:txBody>
      </p:sp>
      <p:sp>
        <p:nvSpPr>
          <p:cNvPr id="4" name="Inhaltsplatzhalter 3"/>
          <p:cNvSpPr>
            <a:spLocks noGrp="1"/>
          </p:cNvSpPr>
          <p:nvPr>
            <p:ph sz="half" idx="2"/>
          </p:nvPr>
        </p:nvSpPr>
        <p:spPr/>
        <p:txBody>
          <a:bodyPr>
            <a:normAutofit lnSpcReduction="10000"/>
          </a:bodyPr>
          <a:lstStyle/>
          <a:p>
            <a:r>
              <a:rPr lang="de-DE" dirty="0"/>
              <a:t>Das Startwindenseil muss geradlinig ausgelegt werden. Startwindenseile dürfen sich nicht überkreuzen </a:t>
            </a:r>
          </a:p>
          <a:p>
            <a:r>
              <a:rPr lang="de-DE" dirty="0"/>
              <a:t>Bei Verwendung einer Mehrtrommel - Startwinde sollte die Seilauslegevorrichtung am Rückholfahrzeug einen Mindestabstand der Seile von 3 Meter haben </a:t>
            </a:r>
          </a:p>
          <a:p>
            <a:r>
              <a:rPr lang="de-DE" dirty="0"/>
              <a:t>An der Startstelle ist durch straffes Auseinanderziehen der Seile sicher zu stellen, dass zwischen dem startbereiten Segelflugzeug und nicht benötigten Seilen ein seitlicher Abstand von mindestens 2 Metern von der Flügelspitze des startbereiten Segelflugzeugs, hergestellt wird</a:t>
            </a:r>
          </a:p>
          <a:p>
            <a:r>
              <a:rPr lang="de-DE" dirty="0"/>
              <a:t>Zweckmäßig ist es, zuerst das leeseitige Seil zu verwenden. Beim nicht benutzten Seil ist der Seilschirm vom Startwindenseil zu trennen. </a:t>
            </a:r>
          </a:p>
        </p:txBody>
      </p:sp>
      <p:sp>
        <p:nvSpPr>
          <p:cNvPr id="5" name="Foliennummernplatzhalter 4"/>
          <p:cNvSpPr>
            <a:spLocks noGrp="1"/>
          </p:cNvSpPr>
          <p:nvPr>
            <p:ph type="sldNum" sz="quarter" idx="12"/>
          </p:nvPr>
        </p:nvSpPr>
        <p:spPr/>
        <p:txBody>
          <a:bodyPr/>
          <a:lstStyle/>
          <a:p>
            <a:fld id="{1BAF13B1-D0BA-4A19-B609-64C08BFDA19E}" type="slidenum">
              <a:rPr lang="de-DE" smtClean="0"/>
              <a:pPr/>
              <a:t>10</a:t>
            </a:fld>
            <a:endParaRPr lang="de-DE" dirty="0"/>
          </a:p>
        </p:txBody>
      </p:sp>
      <p:pic>
        <p:nvPicPr>
          <p:cNvPr id="8" name="Inhaltsplatzhalter 7"/>
          <p:cNvPicPr>
            <a:picLocks noGrp="1" noChangeAspect="1"/>
          </p:cNvPicPr>
          <p:nvPr>
            <p:ph sz="half" idx="1"/>
          </p:nvPr>
        </p:nvPicPr>
        <p:blipFill>
          <a:blip r:embed="rId2"/>
          <a:stretch>
            <a:fillRect/>
          </a:stretch>
        </p:blipFill>
        <p:spPr>
          <a:xfrm>
            <a:off x="188913" y="1817652"/>
            <a:ext cx="5830887" cy="3691008"/>
          </a:xfrm>
          <a:prstGeom prst="rect">
            <a:avLst/>
          </a:prstGeom>
        </p:spPr>
      </p:pic>
      <p:sp>
        <p:nvSpPr>
          <p:cNvPr id="6" name="Textplatzhalter 5">
            <a:extLst>
              <a:ext uri="{FF2B5EF4-FFF2-40B4-BE49-F238E27FC236}">
                <a16:creationId xmlns:a16="http://schemas.microsoft.com/office/drawing/2014/main" id="{AE3C2DD6-26E2-42DE-BE3D-DAEFAE4AF078}"/>
              </a:ext>
            </a:extLst>
          </p:cNvPr>
          <p:cNvSpPr>
            <a:spLocks noGrp="1"/>
          </p:cNvSpPr>
          <p:nvPr/>
        </p:nvSpPr>
        <p:spPr>
          <a:xfrm>
            <a:off x="3407701" y="6633792"/>
            <a:ext cx="4578658" cy="2644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1"/>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6.2.1 Windenstart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6.2.1.5 Einklinken</a:t>
            </a:r>
          </a:p>
        </p:txBody>
      </p:sp>
      <p:sp>
        <p:nvSpPr>
          <p:cNvPr id="5" name="Foliennummernplatzhalter 4"/>
          <p:cNvSpPr>
            <a:spLocks noGrp="1"/>
          </p:cNvSpPr>
          <p:nvPr>
            <p:ph type="sldNum" sz="quarter" idx="12"/>
          </p:nvPr>
        </p:nvSpPr>
        <p:spPr/>
        <p:txBody>
          <a:bodyPr/>
          <a:lstStyle/>
          <a:p>
            <a:fld id="{1BAF13B1-D0BA-4A19-B609-64C08BFDA19E}" type="slidenum">
              <a:rPr lang="de-DE" smtClean="0"/>
              <a:pPr/>
              <a:t>11</a:t>
            </a:fld>
            <a:endParaRPr lang="de-DE" dirty="0"/>
          </a:p>
        </p:txBody>
      </p:sp>
      <p:pic>
        <p:nvPicPr>
          <p:cNvPr id="8" name="Afbeelding 7">
            <a:extLst>
              <a:ext uri="{FF2B5EF4-FFF2-40B4-BE49-F238E27FC236}">
                <a16:creationId xmlns:a16="http://schemas.microsoft.com/office/drawing/2014/main" id="{160C7445-4B3D-2C49-9379-72E24D5EB4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082" y="1098199"/>
            <a:ext cx="6835117" cy="5126337"/>
          </a:xfrm>
          <a:prstGeom prst="rect">
            <a:avLst/>
          </a:prstGeom>
        </p:spPr>
      </p:pic>
      <p:sp>
        <p:nvSpPr>
          <p:cNvPr id="10" name="Inhaltsplatzhalter 3"/>
          <p:cNvSpPr txBox="1">
            <a:spLocks/>
          </p:cNvSpPr>
          <p:nvPr/>
        </p:nvSpPr>
        <p:spPr>
          <a:xfrm>
            <a:off x="7604000" y="1071456"/>
            <a:ext cx="4354319" cy="5278544"/>
          </a:xfrm>
          <a:prstGeom prst="rect">
            <a:avLst/>
          </a:prstGeom>
        </p:spPr>
        <p:txBody>
          <a:bodyPr vert="horz" lIns="91440" tIns="45720" rIns="91440" bIns="45720" rtlCol="0">
            <a:noAutofit/>
          </a:bodyPr>
          <a:lstStyle/>
          <a:p>
            <a:pPr marL="228600" indent="-228600">
              <a:lnSpc>
                <a:spcPct val="90000"/>
              </a:lnSpc>
              <a:spcBef>
                <a:spcPts val="1000"/>
              </a:spcBef>
              <a:buFont typeface="Arial" panose="020B0604020202020204" pitchFamily="34" charset="0"/>
              <a:buChar char="•"/>
              <a:defRPr/>
            </a:pPr>
            <a:r>
              <a:rPr lang="de-DE" sz="2400" dirty="0"/>
              <a:t>Das Startwindenseil darf erst eingeklinkt werden, wenn das Segelflugzeug startbereit, der Startcheck durchgeführt, die Startstrecke frei ist und der Pilot die </a:t>
            </a:r>
            <a:r>
              <a:rPr lang="de-DE" sz="2400" dirty="0" err="1"/>
              <a:t>Einklinkbereitschaft</a:t>
            </a:r>
            <a:r>
              <a:rPr lang="de-DE" sz="2400" dirty="0"/>
              <a:t> signalisiert hat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schemeClr val="tx1"/>
                </a:solidFill>
                <a:effectLst/>
                <a:uLnTx/>
                <a:uFillTx/>
                <a:latin typeface="+mn-lt"/>
                <a:ea typeface="+mn-ea"/>
                <a:cs typeface="+mn-cs"/>
              </a:rPr>
              <a:t>Zeige dem Piloten die verwendete Sollbruchstelle bevor du einklinkst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de-DE" sz="2400" dirty="0"/>
              <a:t>Prüfe durch kräftigen Zug am Seil ob du richtig eingeklinkt hast und lege das Seil gerade aus</a:t>
            </a:r>
            <a:endParaRPr kumimoji="0" lang="de-DE"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Textplatzhalter 5">
            <a:extLst>
              <a:ext uri="{FF2B5EF4-FFF2-40B4-BE49-F238E27FC236}">
                <a16:creationId xmlns:a16="http://schemas.microsoft.com/office/drawing/2014/main" id="{E513FB1B-0247-4519-8CE7-8507EB838B85}"/>
              </a:ext>
            </a:extLst>
          </p:cNvPr>
          <p:cNvSpPr>
            <a:spLocks noGrp="1"/>
          </p:cNvSpPr>
          <p:nvPr/>
        </p:nvSpPr>
        <p:spPr>
          <a:xfrm>
            <a:off x="3407701" y="6633792"/>
            <a:ext cx="4578658" cy="2644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1"/>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6.2.1 Windenstart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nhaltsplatzhalter 9">
            <a:extLst>
              <a:ext uri="{FF2B5EF4-FFF2-40B4-BE49-F238E27FC236}">
                <a16:creationId xmlns:a16="http://schemas.microsoft.com/office/drawing/2014/main" id="{D44EA865-B69D-4FC0-8ECF-A95136F50647}"/>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94291" y="3886200"/>
            <a:ext cx="5767974" cy="2595588"/>
          </a:xfrm>
        </p:spPr>
      </p:pic>
      <p:pic>
        <p:nvPicPr>
          <p:cNvPr id="8" name="Grafik 7" descr="20210906_125455.jpg"/>
          <p:cNvPicPr>
            <a:picLocks noChangeAspect="1"/>
          </p:cNvPicPr>
          <p:nvPr/>
        </p:nvPicPr>
        <p:blipFill>
          <a:blip r:embed="rId4" cstate="print"/>
          <a:srcRect t="16787" b="10224"/>
          <a:stretch>
            <a:fillRect/>
          </a:stretch>
        </p:blipFill>
        <p:spPr>
          <a:xfrm>
            <a:off x="294290" y="819807"/>
            <a:ext cx="5760000" cy="3153103"/>
          </a:xfrm>
          <a:prstGeom prst="rect">
            <a:avLst/>
          </a:prstGeom>
        </p:spPr>
      </p:pic>
      <p:sp>
        <p:nvSpPr>
          <p:cNvPr id="2" name="Titel 1"/>
          <p:cNvSpPr>
            <a:spLocks noGrp="1"/>
          </p:cNvSpPr>
          <p:nvPr>
            <p:ph type="title"/>
          </p:nvPr>
        </p:nvSpPr>
        <p:spPr/>
        <p:txBody>
          <a:bodyPr>
            <a:normAutofit fontScale="90000"/>
          </a:bodyPr>
          <a:lstStyle/>
          <a:p>
            <a:r>
              <a:rPr lang="de-DE" dirty="0"/>
              <a:t>6.2.1.6 Startbereitschaft</a:t>
            </a:r>
          </a:p>
        </p:txBody>
      </p:sp>
      <p:sp>
        <p:nvSpPr>
          <p:cNvPr id="4" name="Inhaltsplatzhalter 3"/>
          <p:cNvSpPr>
            <a:spLocks noGrp="1"/>
          </p:cNvSpPr>
          <p:nvPr>
            <p:ph sz="half" idx="2"/>
          </p:nvPr>
        </p:nvSpPr>
        <p:spPr/>
        <p:txBody>
          <a:bodyPr/>
          <a:lstStyle/>
          <a:p>
            <a:r>
              <a:rPr lang="de-DE" dirty="0"/>
              <a:t>Der Tragflügel bleibt so lange am Boden, bis der Pilot nach dem Einklinken des Startwindenseiles seine Startbereitschaft signalisiert ( Daumen hoch ) </a:t>
            </a:r>
          </a:p>
          <a:p>
            <a:r>
              <a:rPr lang="de-DE" dirty="0"/>
              <a:t>Haben Flugleiter, Startleiter und Pilot die Startbereitschaft bestätigt, wird die Tragfläche in die Waagerechte genommen</a:t>
            </a:r>
          </a:p>
          <a:p>
            <a:r>
              <a:rPr lang="de-DE" dirty="0"/>
              <a:t>Der Flächenhelfer zeigt der Startstelle durch Erheben des linken bzw. rechten Arms in die Senkrechte an, dass das Segelflugzeug startbereit ist. Mit der anderen Hand wird die Tragfläche von hinten waagerecht gehalten</a:t>
            </a:r>
          </a:p>
          <a:p>
            <a:r>
              <a:rPr lang="de-DE" dirty="0"/>
              <a:t>Die Startstelle informiert den Windenfahrer, dass das Segelflugzeug startbereit ist</a:t>
            </a:r>
          </a:p>
        </p:txBody>
      </p:sp>
      <p:sp>
        <p:nvSpPr>
          <p:cNvPr id="5" name="Foliennummernplatzhalter 4"/>
          <p:cNvSpPr>
            <a:spLocks noGrp="1"/>
          </p:cNvSpPr>
          <p:nvPr>
            <p:ph type="sldNum" sz="quarter" idx="12"/>
          </p:nvPr>
        </p:nvSpPr>
        <p:spPr/>
        <p:txBody>
          <a:bodyPr/>
          <a:lstStyle/>
          <a:p>
            <a:fld id="{1BAF13B1-D0BA-4A19-B609-64C08BFDA19E}" type="slidenum">
              <a:rPr lang="de-DE" smtClean="0"/>
              <a:pPr/>
              <a:t>12</a:t>
            </a:fld>
            <a:endParaRPr lang="de-DE" dirty="0"/>
          </a:p>
        </p:txBody>
      </p:sp>
      <p:sp>
        <p:nvSpPr>
          <p:cNvPr id="7" name="Textplatzhalter 5">
            <a:extLst>
              <a:ext uri="{FF2B5EF4-FFF2-40B4-BE49-F238E27FC236}">
                <a16:creationId xmlns:a16="http://schemas.microsoft.com/office/drawing/2014/main" id="{5A115FED-6768-4344-8D2B-9B4B2F73D700}"/>
              </a:ext>
            </a:extLst>
          </p:cNvPr>
          <p:cNvSpPr>
            <a:spLocks noGrp="1"/>
          </p:cNvSpPr>
          <p:nvPr/>
        </p:nvSpPr>
        <p:spPr>
          <a:xfrm>
            <a:off x="3407701" y="6633792"/>
            <a:ext cx="4578658" cy="2644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1"/>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6.2.1 Windenstart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12192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3215217" y="2708275"/>
            <a:ext cx="12192000" cy="369332"/>
          </a:xfrm>
          <a:prstGeom prst="rect">
            <a:avLst/>
          </a:prstGeom>
          <a:noFill/>
          <a:ln w="9525">
            <a:noFill/>
            <a:miter lim="800000"/>
            <a:headEnd/>
            <a:tailEnd/>
          </a:ln>
        </p:spPr>
        <p:txBody>
          <a:bodyPr>
            <a:spAutoFit/>
          </a:bodyPr>
          <a:lstStyle/>
          <a:p>
            <a:endParaRPr lang="nl-NL"/>
          </a:p>
        </p:txBody>
      </p:sp>
      <p:sp>
        <p:nvSpPr>
          <p:cNvPr id="25604" name="Rectangle 4"/>
          <p:cNvSpPr>
            <a:spLocks noChangeArrowheads="1"/>
          </p:cNvSpPr>
          <p:nvPr/>
        </p:nvSpPr>
        <p:spPr bwMode="auto">
          <a:xfrm>
            <a:off x="3503084" y="2565400"/>
            <a:ext cx="12192000" cy="369332"/>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3213100" y="2109788"/>
            <a:ext cx="12192000" cy="369332"/>
          </a:xfrm>
          <a:prstGeom prst="rect">
            <a:avLst/>
          </a:prstGeom>
          <a:noFill/>
          <a:ln w="9525">
            <a:noFill/>
            <a:miter lim="800000"/>
            <a:headEnd/>
            <a:tailEnd/>
          </a:ln>
        </p:spPr>
        <p:txBody>
          <a:bodyPr>
            <a:spAutoFit/>
          </a:bodyPr>
          <a:lstStyle/>
          <a:p>
            <a:endParaRPr lang="nl-NL"/>
          </a:p>
        </p:txBody>
      </p:sp>
      <p:sp>
        <p:nvSpPr>
          <p:cNvPr id="25607" name="Text Box 9"/>
          <p:cNvSpPr txBox="1">
            <a:spLocks noChangeArrowheads="1"/>
          </p:cNvSpPr>
          <p:nvPr/>
        </p:nvSpPr>
        <p:spPr bwMode="auto">
          <a:xfrm>
            <a:off x="6356351" y="684213"/>
            <a:ext cx="5979583" cy="369332"/>
          </a:xfrm>
          <a:prstGeom prst="rect">
            <a:avLst/>
          </a:prstGeom>
          <a:noFill/>
          <a:ln w="9525">
            <a:noFill/>
            <a:miter lim="800000"/>
            <a:headEnd/>
            <a:tailEnd/>
          </a:ln>
        </p:spPr>
        <p:txBody>
          <a:bodyPr>
            <a:spAutoFit/>
          </a:bodyPr>
          <a:lstStyle/>
          <a:p>
            <a:r>
              <a:rPr lang="nl-NL"/>
              <a:t> </a:t>
            </a:r>
          </a:p>
        </p:txBody>
      </p:sp>
      <p:sp>
        <p:nvSpPr>
          <p:cNvPr id="12" name="Tekstvak 11">
            <a:extLst>
              <a:ext uri="{FF2B5EF4-FFF2-40B4-BE49-F238E27FC236}">
                <a16:creationId xmlns:a16="http://schemas.microsoft.com/office/drawing/2014/main" id="{0F9D40FE-14DE-1D45-860D-E1CB75A81ADB}"/>
              </a:ext>
            </a:extLst>
          </p:cNvPr>
          <p:cNvSpPr txBox="1"/>
          <p:nvPr/>
        </p:nvSpPr>
        <p:spPr>
          <a:xfrm>
            <a:off x="864000" y="108000"/>
            <a:ext cx="7920000" cy="504000"/>
          </a:xfrm>
          <a:prstGeom prst="rect">
            <a:avLst/>
          </a:prstGeom>
        </p:spPr>
        <p:txBody>
          <a:bodyPr>
            <a:normAutofit fontScale="97500"/>
          </a:bodyPr>
          <a:lstStyle/>
          <a:p>
            <a:pPr lvl="0" algn="ctr">
              <a:lnSpc>
                <a:spcPct val="80000"/>
              </a:lnSpc>
              <a:spcBef>
                <a:spcPct val="0"/>
              </a:spcBef>
            </a:pPr>
            <a:r>
              <a:rPr lang="de-DE" sz="3300" dirty="0">
                <a:solidFill>
                  <a:srgbClr val="2B88D9"/>
                </a:solidFill>
                <a:effectLst>
                  <a:outerShdw blurRad="50800" dist="38100" dir="2700000" algn="tl" rotWithShape="0">
                    <a:prstClr val="black">
                      <a:alpha val="40000"/>
                    </a:prstClr>
                  </a:outerShdw>
                </a:effectLst>
                <a:latin typeface="Calibri Light"/>
                <a:ea typeface="+mj-ea"/>
                <a:cs typeface="+mj-cs"/>
              </a:rPr>
              <a:t>6.2.1.7 Startkommandos</a:t>
            </a:r>
            <a:endParaRPr lang="nl-NL" sz="3100" dirty="0">
              <a:solidFill>
                <a:srgbClr val="2B88D9"/>
              </a:solidFill>
              <a:effectLst>
                <a:outerShdw blurRad="50800" dist="38100" dir="2700000" algn="tl" rotWithShape="0">
                  <a:prstClr val="black">
                    <a:alpha val="40000"/>
                  </a:prstClr>
                </a:outerShdw>
              </a:effectLst>
              <a:latin typeface="+mj-lt"/>
              <a:ea typeface="+mj-ea"/>
              <a:cs typeface="+mj-cs"/>
            </a:endParaRPr>
          </a:p>
        </p:txBody>
      </p:sp>
      <p:pic>
        <p:nvPicPr>
          <p:cNvPr id="5" name="Afbeelding 4">
            <a:extLst>
              <a:ext uri="{FF2B5EF4-FFF2-40B4-BE49-F238E27FC236}">
                <a16:creationId xmlns:a16="http://schemas.microsoft.com/office/drawing/2014/main" id="{702C05AA-5F14-EA45-B747-802D222A86E9}"/>
              </a:ext>
            </a:extLst>
          </p:cNvPr>
          <p:cNvPicPr>
            <a:picLocks noChangeAspect="1"/>
          </p:cNvPicPr>
          <p:nvPr/>
        </p:nvPicPr>
        <p:blipFill rotWithShape="1">
          <a:blip r:embed="rId2" cstate="print"/>
          <a:srcRect l="2270" t="2008" r="28304" b="-2008"/>
          <a:stretch/>
        </p:blipFill>
        <p:spPr>
          <a:xfrm>
            <a:off x="788366" y="822112"/>
            <a:ext cx="2931700" cy="3317449"/>
          </a:xfrm>
          <a:prstGeom prst="rect">
            <a:avLst/>
          </a:prstGeom>
        </p:spPr>
      </p:pic>
      <p:sp>
        <p:nvSpPr>
          <p:cNvPr id="6" name="Tekstvak 5">
            <a:extLst>
              <a:ext uri="{FF2B5EF4-FFF2-40B4-BE49-F238E27FC236}">
                <a16:creationId xmlns:a16="http://schemas.microsoft.com/office/drawing/2014/main" id="{7F34D3CE-CDAF-5E46-AB0E-1F60FFFDD3C2}"/>
              </a:ext>
            </a:extLst>
          </p:cNvPr>
          <p:cNvSpPr txBox="1"/>
          <p:nvPr/>
        </p:nvSpPr>
        <p:spPr>
          <a:xfrm>
            <a:off x="4068000" y="764035"/>
            <a:ext cx="7920000" cy="5416868"/>
          </a:xfrm>
          <a:prstGeom prst="rect">
            <a:avLst/>
          </a:prstGeom>
          <a:noFill/>
        </p:spPr>
        <p:txBody>
          <a:bodyPr wrap="square" rtlCol="0">
            <a:spAutoFit/>
          </a:bodyPr>
          <a:lstStyle/>
          <a:p>
            <a:pPr marL="285750" indent="-285750">
              <a:spcAft>
                <a:spcPts val="1200"/>
              </a:spcAft>
              <a:buClr>
                <a:srgbClr val="FF0000"/>
              </a:buClr>
              <a:buFont typeface="Wingdings" pitchFamily="2" charset="2"/>
              <a:buChar char="Ø"/>
            </a:pPr>
            <a:r>
              <a:rPr lang="de-DE" sz="2400" dirty="0"/>
              <a:t>Hat der Flächenhelfer die Startbereitschaft signalisiert </a:t>
            </a:r>
            <a:br>
              <a:rPr lang="de-DE" sz="2400" dirty="0"/>
            </a:br>
            <a:r>
              <a:rPr lang="de-DE" sz="2400" dirty="0"/>
              <a:t>"die Tragflächen sind Waagerecht und der Arm senkrecht nach oben " informierst du den Windenfahrer über Segelflugzeug Muster, Besatzung, anzuschleppendes Seil und sonstige wichtige Dinge ( Wasserballast, erster Alleinflug, ...)</a:t>
            </a:r>
          </a:p>
          <a:p>
            <a:pPr marL="285750" indent="-285750">
              <a:spcAft>
                <a:spcPts val="1200"/>
              </a:spcAft>
              <a:buClr>
                <a:srgbClr val="FF0000"/>
              </a:buClr>
              <a:buFont typeface="Wingdings" pitchFamily="2" charset="2"/>
              <a:buChar char="Ø"/>
            </a:pPr>
            <a:r>
              <a:rPr lang="de-DE" sz="2400" dirty="0"/>
              <a:t>Erst danach gebe die Kommandos "Seil anziehen". Der Windenfahrer beginnt das Seil langsam einzuziehen.</a:t>
            </a:r>
            <a:br>
              <a:rPr lang="de-DE" sz="2400" dirty="0"/>
            </a:br>
            <a:r>
              <a:rPr lang="de-DE" sz="2400" dirty="0"/>
              <a:t>"Seil straff " sagst du, wenn das Seil straff gezogen ist </a:t>
            </a:r>
            <a:br>
              <a:rPr lang="de-DE" sz="2400" dirty="0"/>
            </a:br>
            <a:r>
              <a:rPr lang="de-DE" sz="2400" dirty="0"/>
              <a:t>Der Flächenhelfer hält dabei den Arm horizontal.</a:t>
            </a:r>
            <a:br>
              <a:rPr lang="de-DE" sz="2400" dirty="0"/>
            </a:br>
            <a:r>
              <a:rPr lang="de-DE" sz="2400" dirty="0"/>
              <a:t>Der Windenfahrer zieht nun das Seil zügig ein.</a:t>
            </a:r>
            <a:br>
              <a:rPr lang="de-DE" sz="2400" dirty="0"/>
            </a:br>
            <a:r>
              <a:rPr lang="de-DE" sz="2400" dirty="0"/>
              <a:t>Sobald das Segelflugzeug rollt sage "Fertig"</a:t>
            </a:r>
            <a:br>
              <a:rPr lang="de-DE" sz="2400" dirty="0"/>
            </a:br>
            <a:r>
              <a:rPr lang="de-DE" sz="2400" dirty="0"/>
              <a:t>Im Moment das Segelflugzeug abhebt sage "Frei".</a:t>
            </a:r>
            <a:br>
              <a:rPr lang="de-DE" sz="2400" dirty="0"/>
            </a:br>
            <a:r>
              <a:rPr lang="de-DE" sz="2400" dirty="0"/>
              <a:t>Beobachte den Schleppvorgang bis zum Ausklinken.</a:t>
            </a:r>
            <a:endParaRPr lang="nl-NL" sz="2400" dirty="0"/>
          </a:p>
        </p:txBody>
      </p:sp>
      <p:pic>
        <p:nvPicPr>
          <p:cNvPr id="3" name="Grafik 2">
            <a:extLst>
              <a:ext uri="{FF2B5EF4-FFF2-40B4-BE49-F238E27FC236}">
                <a16:creationId xmlns:a16="http://schemas.microsoft.com/office/drawing/2014/main" id="{E3B152A9-C5F2-486C-90FC-C7DC23C6CE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277" y="4425117"/>
            <a:ext cx="4156362" cy="1870363"/>
          </a:xfrm>
          <a:prstGeom prst="rect">
            <a:avLst/>
          </a:prstGeom>
        </p:spPr>
      </p:pic>
      <p:sp>
        <p:nvSpPr>
          <p:cNvPr id="11" name="Textplatzhalter 5">
            <a:extLst>
              <a:ext uri="{FF2B5EF4-FFF2-40B4-BE49-F238E27FC236}">
                <a16:creationId xmlns:a16="http://schemas.microsoft.com/office/drawing/2014/main" id="{D6E8F864-7ED5-41DF-BE4A-260A2C08B20E}"/>
              </a:ext>
            </a:extLst>
          </p:cNvPr>
          <p:cNvSpPr>
            <a:spLocks noGrp="1"/>
          </p:cNvSpPr>
          <p:nvPr/>
        </p:nvSpPr>
        <p:spPr>
          <a:xfrm>
            <a:off x="3407701" y="6633792"/>
            <a:ext cx="4578658" cy="2644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1"/>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6.2.1 Windenstart</a:t>
            </a:r>
          </a:p>
        </p:txBody>
      </p:sp>
    </p:spTree>
    <p:extLst>
      <p:ext uri="{BB962C8B-B14F-4D97-AF65-F5344CB8AC3E}">
        <p14:creationId xmlns:p14="http://schemas.microsoft.com/office/powerpoint/2010/main" val="3893351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13">
            <a:extLst>
              <a:ext uri="{FF2B5EF4-FFF2-40B4-BE49-F238E27FC236}">
                <a16:creationId xmlns:a16="http://schemas.microsoft.com/office/drawing/2014/main" id="{E33B556F-490A-DF45-A298-DE811F856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11" y="3008671"/>
            <a:ext cx="6032763" cy="3032574"/>
          </a:xfrm>
          <a:prstGeom prst="rect">
            <a:avLst/>
          </a:prstGeom>
        </p:spPr>
      </p:pic>
      <p:sp>
        <p:nvSpPr>
          <p:cNvPr id="2" name="Titel 1"/>
          <p:cNvSpPr>
            <a:spLocks noGrp="1"/>
          </p:cNvSpPr>
          <p:nvPr>
            <p:ph type="title"/>
          </p:nvPr>
        </p:nvSpPr>
        <p:spPr/>
        <p:txBody>
          <a:bodyPr>
            <a:normAutofit fontScale="90000"/>
          </a:bodyPr>
          <a:lstStyle/>
          <a:p>
            <a:r>
              <a:rPr lang="de-DE" dirty="0"/>
              <a:t>6.2.1.8 Der Startvorgang</a:t>
            </a:r>
          </a:p>
        </p:txBody>
      </p:sp>
      <p:sp>
        <p:nvSpPr>
          <p:cNvPr id="3" name="Inhaltsplatzhalter 2"/>
          <p:cNvSpPr>
            <a:spLocks noGrp="1"/>
          </p:cNvSpPr>
          <p:nvPr>
            <p:ph sz="half" idx="1"/>
          </p:nvPr>
        </p:nvSpPr>
        <p:spPr>
          <a:xfrm>
            <a:off x="88111" y="905923"/>
            <a:ext cx="5830614" cy="5475890"/>
          </a:xfrm>
        </p:spPr>
        <p:txBody>
          <a:bodyPr>
            <a:normAutofit/>
          </a:bodyPr>
          <a:lstStyle/>
          <a:p>
            <a:pPr marL="457200" indent="-457200">
              <a:buFont typeface="+mj-lt"/>
              <a:buAutoNum type="arabicParenBoth"/>
            </a:pPr>
            <a:r>
              <a:rPr lang="de-DE" sz="2000" dirty="0"/>
              <a:t>Beim Anrollen hat der Flügelhelfer das Segelflugzeug so lange wie möglich zu führen. Der Flügel ist so freizugeben, dass der Pilot nicht ausgleichen muss. ( nicht zurückhalten nicht absenken, nicht  …. ) </a:t>
            </a:r>
          </a:p>
        </p:txBody>
      </p:sp>
      <p:sp>
        <p:nvSpPr>
          <p:cNvPr id="4" name="Inhaltsplatzhalter 3"/>
          <p:cNvSpPr>
            <a:spLocks noGrp="1"/>
          </p:cNvSpPr>
          <p:nvPr>
            <p:ph sz="half" idx="2"/>
          </p:nvPr>
        </p:nvSpPr>
        <p:spPr>
          <a:xfrm>
            <a:off x="6172200" y="924910"/>
            <a:ext cx="6032763" cy="5645090"/>
          </a:xfrm>
        </p:spPr>
        <p:txBody>
          <a:bodyPr>
            <a:normAutofit fontScale="92500" lnSpcReduction="10000"/>
          </a:bodyPr>
          <a:lstStyle/>
          <a:p>
            <a:pPr marL="457200" indent="-457200">
              <a:buFont typeface="+mj-lt"/>
              <a:buAutoNum type="arabicParenBoth" startAt="2"/>
            </a:pPr>
            <a:r>
              <a:rPr lang="de-DE" dirty="0"/>
              <a:t>Der Pilot hat beim Abheben einem möglichen Aufbäumen entgegenzuwirken.</a:t>
            </a:r>
          </a:p>
          <a:p>
            <a:pPr marL="457200" indent="-457200">
              <a:buFont typeface="+mj-lt"/>
              <a:buAutoNum type="arabicParenBoth" startAt="2"/>
            </a:pPr>
            <a:r>
              <a:rPr lang="de-DE" dirty="0"/>
              <a:t>Nach dem Abheben ist ohne wesentliches Steigen Fahrt aufzuholen bis mindestens zum 1,2 fachen der Mindestgeschwindigkeit im freien Geradeausflug (V</a:t>
            </a:r>
            <a:r>
              <a:rPr lang="de-DE" baseline="-25000" dirty="0"/>
              <a:t>S1</a:t>
            </a:r>
            <a:r>
              <a:rPr lang="de-DE" dirty="0"/>
              <a:t>). Danach kann vorsichtig und kontinuierlich der Steigwinkel erhöht werden  </a:t>
            </a:r>
          </a:p>
          <a:p>
            <a:pPr marL="457200" indent="-457200">
              <a:buFont typeface="+mj-lt"/>
              <a:buAutoNum type="arabicParenBoth" startAt="2"/>
            </a:pPr>
            <a:r>
              <a:rPr lang="de-DE" dirty="0"/>
              <a:t>Der Steigflug wird nach 5-7 Sekunden erreicht. Die Fahrt ist ständig zu kontrollieren. </a:t>
            </a:r>
            <a:br>
              <a:rPr lang="de-DE" dirty="0"/>
            </a:br>
            <a:r>
              <a:rPr lang="de-DE" dirty="0"/>
              <a:t>Sie soll das 1,3 – 1,6 fache der Mindestfahrt </a:t>
            </a:r>
            <a:br>
              <a:rPr lang="de-DE" dirty="0"/>
            </a:br>
            <a:r>
              <a:rPr lang="de-DE" dirty="0"/>
              <a:t>( V</a:t>
            </a:r>
            <a:r>
              <a:rPr lang="de-DE" baseline="-25000" dirty="0"/>
              <a:t>S1</a:t>
            </a:r>
            <a:r>
              <a:rPr lang="de-DE" dirty="0"/>
              <a:t> ) betragen. Bei Unterschreiten der Mindestfahrt ist nachzudrücken und auszuklinken.</a:t>
            </a:r>
          </a:p>
          <a:p>
            <a:pPr marL="457200" indent="-457200">
              <a:buFont typeface="+mj-lt"/>
              <a:buAutoNum type="arabicParenBoth" startAt="2"/>
            </a:pPr>
            <a:r>
              <a:rPr lang="de-DE" dirty="0"/>
              <a:t>Im oberen Drittel des Schleppvorganges ist der Steigflug bis in die Normalfluglage zu verringern. Nach dem automatischen oder zum manuellen Ausklinken ist die Ausklinkvorrichtung drei mal zügig zu betätigen.</a:t>
            </a:r>
          </a:p>
          <a:p>
            <a:pPr marL="457200" indent="-457200">
              <a:buFont typeface="+mj-lt"/>
              <a:buAutoNum type="arabicParenBoth" startAt="2"/>
            </a:pPr>
            <a:r>
              <a:rPr lang="de-DE" dirty="0"/>
              <a:t>Einnehmen der Normalfluglage, Fahrtkontrolle, Austrimmen</a:t>
            </a:r>
          </a:p>
        </p:txBody>
      </p:sp>
      <p:sp>
        <p:nvSpPr>
          <p:cNvPr id="5" name="Foliennummernplatzhalter 4"/>
          <p:cNvSpPr>
            <a:spLocks noGrp="1"/>
          </p:cNvSpPr>
          <p:nvPr>
            <p:ph type="sldNum" sz="quarter" idx="12"/>
          </p:nvPr>
        </p:nvSpPr>
        <p:spPr/>
        <p:txBody>
          <a:bodyPr/>
          <a:lstStyle/>
          <a:p>
            <a:fld id="{1BAF13B1-D0BA-4A19-B609-64C08BFDA19E}" type="slidenum">
              <a:rPr lang="de-DE" smtClean="0"/>
              <a:pPr/>
              <a:t>14</a:t>
            </a:fld>
            <a:endParaRPr lang="de-DE" dirty="0"/>
          </a:p>
        </p:txBody>
      </p:sp>
      <p:sp>
        <p:nvSpPr>
          <p:cNvPr id="15" name="Textplatzhalter 5">
            <a:extLst>
              <a:ext uri="{FF2B5EF4-FFF2-40B4-BE49-F238E27FC236}">
                <a16:creationId xmlns:a16="http://schemas.microsoft.com/office/drawing/2014/main" id="{DDDA89F9-19DB-4AFD-B88A-B4B34E0EF880}"/>
              </a:ext>
            </a:extLst>
          </p:cNvPr>
          <p:cNvSpPr>
            <a:spLocks noGrp="1"/>
          </p:cNvSpPr>
          <p:nvPr/>
        </p:nvSpPr>
        <p:spPr>
          <a:xfrm>
            <a:off x="3407701" y="6633792"/>
            <a:ext cx="4578658" cy="2644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1"/>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6.2.1 Windenstart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6.2.1.9 Startunterbrechung</a:t>
            </a:r>
          </a:p>
        </p:txBody>
      </p:sp>
      <p:sp>
        <p:nvSpPr>
          <p:cNvPr id="3" name="Inhaltsplatzhalter 2"/>
          <p:cNvSpPr>
            <a:spLocks noGrp="1"/>
          </p:cNvSpPr>
          <p:nvPr>
            <p:ph sz="half" idx="1"/>
          </p:nvPr>
        </p:nvSpPr>
        <p:spPr>
          <a:xfrm>
            <a:off x="189186" y="4493172"/>
            <a:ext cx="5830614" cy="1907628"/>
          </a:xfrm>
        </p:spPr>
        <p:txBody>
          <a:bodyPr>
            <a:normAutofit/>
          </a:bodyPr>
          <a:lstStyle/>
          <a:p>
            <a:r>
              <a:rPr lang="de-DE" dirty="0"/>
              <a:t>Bis zum Abheben des Segelflugzeuges kann der Startvorgang von der Startstelle durch das Kommando "Halt-Stopp" abgebrochen werden.  Nach dem Abheben soll der Start nicht mehr abgebrochen werden, bis das Segelflugzeug eine sichere Höhe erreicht hat.</a:t>
            </a:r>
          </a:p>
        </p:txBody>
      </p:sp>
      <p:sp>
        <p:nvSpPr>
          <p:cNvPr id="5" name="Foliennummernplatzhalter 4"/>
          <p:cNvSpPr>
            <a:spLocks noGrp="1"/>
          </p:cNvSpPr>
          <p:nvPr>
            <p:ph type="sldNum" sz="quarter" idx="12"/>
          </p:nvPr>
        </p:nvSpPr>
        <p:spPr/>
        <p:txBody>
          <a:bodyPr/>
          <a:lstStyle/>
          <a:p>
            <a:fld id="{1BAF13B1-D0BA-4A19-B609-64C08BFDA19E}" type="slidenum">
              <a:rPr lang="de-DE" smtClean="0"/>
              <a:pPr/>
              <a:t>15</a:t>
            </a:fld>
            <a:endParaRPr lang="de-DE" dirty="0"/>
          </a:p>
        </p:txBody>
      </p:sp>
      <p:sp>
        <p:nvSpPr>
          <p:cNvPr id="4" name="Inhaltsplatzhalter 3"/>
          <p:cNvSpPr>
            <a:spLocks noGrp="1"/>
          </p:cNvSpPr>
          <p:nvPr>
            <p:ph sz="half" idx="2"/>
          </p:nvPr>
        </p:nvSpPr>
        <p:spPr>
          <a:xfrm>
            <a:off x="6396828" y="877614"/>
            <a:ext cx="5795172" cy="5475890"/>
          </a:xfrm>
          <a:solidFill>
            <a:schemeClr val="bg1"/>
          </a:solidFill>
        </p:spPr>
        <p:txBody>
          <a:bodyPr/>
          <a:lstStyle/>
          <a:p>
            <a:r>
              <a:rPr lang="de-DE" dirty="0"/>
              <a:t>Unbeabsichtigt kann der Startvorgang durch Reißen des Startwindenseiles, der Sollbruch-stelle als auch durch Leistungsverlust des Windenmotors erfolgen. </a:t>
            </a:r>
            <a:br>
              <a:rPr lang="de-DE" dirty="0"/>
            </a:br>
            <a:r>
              <a:rPr lang="de-DE" dirty="0"/>
              <a:t>Besteht Gefahr, dass ein anfliegendes Flugzeug mit dem startenden Segelflugzeug oder dem Startwindenseil kollidiert, wird der Winden-fahrer den Startvorgang unterbrechen.</a:t>
            </a:r>
          </a:p>
          <a:p>
            <a:r>
              <a:rPr lang="de-DE" dirty="0"/>
              <a:t>In diesen Fällen hat der Pilot unverzüglich in die Normalfluglage  mit Landeanflug-</a:t>
            </a:r>
            <a:r>
              <a:rPr lang="de-DE" dirty="0" err="1"/>
              <a:t>geschwindigkeit</a:t>
            </a:r>
            <a:r>
              <a:rPr lang="de-DE" dirty="0"/>
              <a:t> zurückzukehren, mehrfach Auszuklinken und ein geeignetes Lande-verfahren für eine sichere Landung zu wählen. </a:t>
            </a:r>
          </a:p>
          <a:p>
            <a:r>
              <a:rPr lang="de-DE" dirty="0"/>
              <a:t>Startunterbrechungen wirst du in deiner Ausbildung mehrfach bis zur sicheren Beherrschung üben . </a:t>
            </a:r>
          </a:p>
        </p:txBody>
      </p:sp>
      <p:pic>
        <p:nvPicPr>
          <p:cNvPr id="9" name="Grafik 8"/>
          <p:cNvPicPr>
            <a:picLocks noChangeAspect="1"/>
          </p:cNvPicPr>
          <p:nvPr/>
        </p:nvPicPr>
        <p:blipFill>
          <a:blip r:embed="rId2"/>
          <a:stretch>
            <a:fillRect/>
          </a:stretch>
        </p:blipFill>
        <p:spPr>
          <a:xfrm>
            <a:off x="118761" y="977899"/>
            <a:ext cx="6278067" cy="2654301"/>
          </a:xfrm>
          <a:prstGeom prst="rect">
            <a:avLst/>
          </a:prstGeom>
        </p:spPr>
      </p:pic>
      <p:sp>
        <p:nvSpPr>
          <p:cNvPr id="10" name="Textplatzhalter 5">
            <a:extLst>
              <a:ext uri="{FF2B5EF4-FFF2-40B4-BE49-F238E27FC236}">
                <a16:creationId xmlns:a16="http://schemas.microsoft.com/office/drawing/2014/main" id="{A6A129A5-B5C4-4292-AEBE-1468D494DF93}"/>
              </a:ext>
            </a:extLst>
          </p:cNvPr>
          <p:cNvSpPr>
            <a:spLocks noGrp="1"/>
          </p:cNvSpPr>
          <p:nvPr/>
        </p:nvSpPr>
        <p:spPr>
          <a:xfrm>
            <a:off x="3407701" y="6633792"/>
            <a:ext cx="4578658" cy="2644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1"/>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6.2.1 Windenstart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6.2.1.10 Windenstart bei Seitenwind</a:t>
            </a:r>
          </a:p>
        </p:txBody>
      </p:sp>
      <p:sp>
        <p:nvSpPr>
          <p:cNvPr id="4" name="Inhaltsplatzhalter 3"/>
          <p:cNvSpPr>
            <a:spLocks noGrp="1"/>
          </p:cNvSpPr>
          <p:nvPr>
            <p:ph sz="half" idx="2"/>
          </p:nvPr>
        </p:nvSpPr>
        <p:spPr>
          <a:xfrm>
            <a:off x="8564880" y="1425874"/>
            <a:ext cx="3627120" cy="4671214"/>
          </a:xfrm>
        </p:spPr>
        <p:txBody>
          <a:bodyPr>
            <a:normAutofit fontScale="85000" lnSpcReduction="20000"/>
          </a:bodyPr>
          <a:lstStyle/>
          <a:p>
            <a:pPr>
              <a:lnSpc>
                <a:spcPct val="120000"/>
              </a:lnSpc>
              <a:spcBef>
                <a:spcPts val="300"/>
              </a:spcBef>
              <a:buFont typeface="Wingdings" pitchFamily="2" charset="2"/>
              <a:buChar char="Ø"/>
            </a:pPr>
            <a:r>
              <a:rPr lang="de-DE" dirty="0"/>
              <a:t>Vor dem Start:</a:t>
            </a:r>
            <a:br>
              <a:rPr lang="de-DE" dirty="0"/>
            </a:br>
            <a:r>
              <a:rPr lang="de-DE" dirty="0"/>
              <a:t>Beobachte den Windsack. Schätze Windrichtung und Stärke.</a:t>
            </a:r>
            <a:endParaRPr lang="de-DE" dirty="0">
              <a:solidFill>
                <a:srgbClr val="FF0000"/>
              </a:solidFill>
            </a:endParaRPr>
          </a:p>
          <a:p>
            <a:pPr>
              <a:lnSpc>
                <a:spcPct val="120000"/>
              </a:lnSpc>
              <a:spcBef>
                <a:spcPts val="600"/>
              </a:spcBef>
              <a:buFont typeface="Wingdings" pitchFamily="2" charset="2"/>
              <a:buChar char="Ø"/>
            </a:pPr>
            <a:r>
              <a:rPr lang="de-DE" dirty="0"/>
              <a:t>Beim Rollen über den Boden: </a:t>
            </a:r>
            <a:br>
              <a:rPr lang="de-DE" dirty="0"/>
            </a:br>
            <a:r>
              <a:rPr lang="de-DE" dirty="0"/>
              <a:t>Berücksichtige den Windfahnen Effekt. Halte die Ausbrechen verhindern </a:t>
            </a:r>
            <a:br>
              <a:rPr lang="de-DE" dirty="0"/>
            </a:br>
            <a:r>
              <a:rPr lang="de-DE" dirty="0"/>
              <a:t>Tragflächen horizontal halten.</a:t>
            </a:r>
          </a:p>
          <a:p>
            <a:pPr>
              <a:lnSpc>
                <a:spcPct val="120000"/>
              </a:lnSpc>
              <a:spcBef>
                <a:spcPts val="600"/>
              </a:spcBef>
              <a:buFont typeface="Wingdings" pitchFamily="2" charset="2"/>
              <a:buChar char="Ø"/>
            </a:pPr>
            <a:r>
              <a:rPr lang="de-DE" dirty="0"/>
              <a:t>Nach dem Abheben:</a:t>
            </a:r>
            <a:br>
              <a:rPr lang="de-DE" dirty="0"/>
            </a:br>
            <a:r>
              <a:rPr lang="de-DE" dirty="0"/>
              <a:t>Mit ausreichender Querneigung vorhalten, Faden beim Vorhalten in der Mitte halten. Den Seitenwind überkompensieren</a:t>
            </a:r>
          </a:p>
        </p:txBody>
      </p:sp>
      <p:sp>
        <p:nvSpPr>
          <p:cNvPr id="5" name="Foliennummernplatzhalter 4"/>
          <p:cNvSpPr>
            <a:spLocks noGrp="1"/>
          </p:cNvSpPr>
          <p:nvPr>
            <p:ph type="sldNum" sz="quarter" idx="12"/>
          </p:nvPr>
        </p:nvSpPr>
        <p:spPr/>
        <p:txBody>
          <a:bodyPr/>
          <a:lstStyle/>
          <a:p>
            <a:fld id="{1BAF13B1-D0BA-4A19-B609-64C08BFDA19E}" type="slidenum">
              <a:rPr lang="de-DE" smtClean="0"/>
              <a:pPr/>
              <a:t>16</a:t>
            </a:fld>
            <a:endParaRPr lang="de-DE" dirty="0"/>
          </a:p>
        </p:txBody>
      </p:sp>
      <p:pic>
        <p:nvPicPr>
          <p:cNvPr id="7" name="Afbeelding 1">
            <a:extLst>
              <a:ext uri="{FF2B5EF4-FFF2-40B4-BE49-F238E27FC236}">
                <a16:creationId xmlns:a16="http://schemas.microsoft.com/office/drawing/2014/main" id="{E9A65A34-BD8D-3E4D-BC0D-6E20D490DD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544" y="953544"/>
            <a:ext cx="8283896" cy="514354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6.2.2. Schleppstart hinter Luftfahrzeugen </a:t>
            </a:r>
          </a:p>
        </p:txBody>
      </p:sp>
      <p:sp>
        <p:nvSpPr>
          <p:cNvPr id="5" name="Foliennummernplatzhalter 4"/>
          <p:cNvSpPr>
            <a:spLocks noGrp="1"/>
          </p:cNvSpPr>
          <p:nvPr>
            <p:ph type="sldNum" sz="quarter" idx="12"/>
          </p:nvPr>
        </p:nvSpPr>
        <p:spPr/>
        <p:txBody>
          <a:bodyPr/>
          <a:lstStyle/>
          <a:p>
            <a:fld id="{1BAF13B1-D0BA-4A19-B609-64C08BFDA19E}" type="slidenum">
              <a:rPr lang="de-DE" smtClean="0"/>
              <a:pPr/>
              <a:t>17</a:t>
            </a:fld>
            <a:endParaRPr lang="de-DE" dirty="0"/>
          </a:p>
        </p:txBody>
      </p:sp>
      <p:pic>
        <p:nvPicPr>
          <p:cNvPr id="7" name="Afbeelding 10">
            <a:extLst>
              <a:ext uri="{FF2B5EF4-FFF2-40B4-BE49-F238E27FC236}">
                <a16:creationId xmlns:a16="http://schemas.microsoft.com/office/drawing/2014/main" id="{ABF64208-982B-E84F-AC43-8A696FFBEB66}"/>
              </a:ext>
            </a:extLst>
          </p:cNvPr>
          <p:cNvPicPr>
            <a:picLocks noChangeAspect="1"/>
          </p:cNvPicPr>
          <p:nvPr/>
        </p:nvPicPr>
        <p:blipFill>
          <a:blip r:embed="rId2" cstate="print"/>
          <a:stretch>
            <a:fillRect/>
          </a:stretch>
        </p:blipFill>
        <p:spPr>
          <a:xfrm>
            <a:off x="1914353" y="825479"/>
            <a:ext cx="8363294" cy="5575530"/>
          </a:xfrm>
          <a:prstGeom prst="rect">
            <a:avLst/>
          </a:prstGeom>
        </p:spPr>
      </p:pic>
      <p:sp>
        <p:nvSpPr>
          <p:cNvPr id="6" name="Textplatzhalter 5">
            <a:extLst>
              <a:ext uri="{FF2B5EF4-FFF2-40B4-BE49-F238E27FC236}">
                <a16:creationId xmlns:a16="http://schemas.microsoft.com/office/drawing/2014/main" id="{8FEEC9F9-AA76-4C2B-BC7C-C79F1A30E01E}"/>
              </a:ext>
            </a:extLst>
          </p:cNvPr>
          <p:cNvSpPr>
            <a:spLocks noGrp="1"/>
          </p:cNvSpPr>
          <p:nvPr/>
        </p:nvSpPr>
        <p:spPr>
          <a:xfrm>
            <a:off x="3407701" y="6633792"/>
            <a:ext cx="4578658" cy="2644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1"/>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6.2.2 Luftfahrzeugschleppstart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6.2.2. Schleppstart hinter Luftfahrzeugen </a:t>
            </a:r>
          </a:p>
        </p:txBody>
      </p:sp>
      <p:sp>
        <p:nvSpPr>
          <p:cNvPr id="3" name="Inhaltsplatzhalter 2"/>
          <p:cNvSpPr>
            <a:spLocks noGrp="1"/>
          </p:cNvSpPr>
          <p:nvPr>
            <p:ph sz="half" idx="1"/>
          </p:nvPr>
        </p:nvSpPr>
        <p:spPr>
          <a:xfrm>
            <a:off x="283778" y="3358055"/>
            <a:ext cx="11650717" cy="3090041"/>
          </a:xfrm>
        </p:spPr>
        <p:txBody>
          <a:bodyPr>
            <a:normAutofit lnSpcReduction="10000"/>
          </a:bodyPr>
          <a:lstStyle/>
          <a:p>
            <a:r>
              <a:rPr lang="de-DE" dirty="0"/>
              <a:t>Segelflugzeuge können von Motorflugzeugen, Motorseglern oder Ultraleichtflugzeugen geschleppt werden. Die Bezeichnung Luftfahrzeugschlepp wird umgangssprachlich F-Schlepp genannt.</a:t>
            </a:r>
          </a:p>
          <a:p>
            <a:r>
              <a:rPr lang="de-DE" dirty="0"/>
              <a:t>Die Geschwindigkeit des Schleppzuges nimmt viel langsamer zu als beim Windenstart. </a:t>
            </a:r>
            <a:br>
              <a:rPr lang="de-DE" dirty="0"/>
            </a:br>
            <a:r>
              <a:rPr lang="de-DE" dirty="0"/>
              <a:t>Deshalb muss dein Flächenhelfer viel länger und schneller mitlaufen. </a:t>
            </a:r>
          </a:p>
          <a:p>
            <a:r>
              <a:rPr lang="de-DE" dirty="0"/>
              <a:t>Halte beim Anrollen die Tragflächen mit dem Querruder waagerecht und folge der Schleppmaschine mit dem Seitenruder. Da du anfänglich sehr langsam bist kann es sein,</a:t>
            </a:r>
            <a:br>
              <a:rPr lang="de-DE" dirty="0"/>
            </a:br>
            <a:r>
              <a:rPr lang="de-DE" dirty="0"/>
              <a:t>dass du dazu volle Ruderausschläge benötigst.</a:t>
            </a:r>
          </a:p>
          <a:p>
            <a:r>
              <a:rPr lang="de-DE" dirty="0"/>
              <a:t>Der Vorteil des F-Schlepp ist, dass dich die Schleppmaschine in gutes Steigen schleppen kann,</a:t>
            </a:r>
            <a:br>
              <a:rPr lang="de-DE" dirty="0"/>
            </a:br>
            <a:r>
              <a:rPr lang="de-DE" dirty="0"/>
              <a:t>bevor du ausklinkst.</a:t>
            </a:r>
          </a:p>
        </p:txBody>
      </p:sp>
      <p:sp>
        <p:nvSpPr>
          <p:cNvPr id="5" name="Foliennummernplatzhalter 4"/>
          <p:cNvSpPr>
            <a:spLocks noGrp="1"/>
          </p:cNvSpPr>
          <p:nvPr>
            <p:ph type="sldNum" sz="quarter" idx="12"/>
          </p:nvPr>
        </p:nvSpPr>
        <p:spPr/>
        <p:txBody>
          <a:bodyPr/>
          <a:lstStyle/>
          <a:p>
            <a:fld id="{1BAF13B1-D0BA-4A19-B609-64C08BFDA19E}" type="slidenum">
              <a:rPr lang="de-DE" smtClean="0"/>
              <a:pPr/>
              <a:t>18</a:t>
            </a:fld>
            <a:endParaRPr lang="de-DE" dirty="0"/>
          </a:p>
        </p:txBody>
      </p:sp>
      <p:pic>
        <p:nvPicPr>
          <p:cNvPr id="7" name="Afbeelding 3">
            <a:extLst>
              <a:ext uri="{FF2B5EF4-FFF2-40B4-BE49-F238E27FC236}">
                <a16:creationId xmlns:a16="http://schemas.microsoft.com/office/drawing/2014/main" id="{AC40BD56-D6CE-5C4E-9202-CC80AD1AC337}"/>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t="9664" b="19656"/>
          <a:stretch/>
        </p:blipFill>
        <p:spPr>
          <a:xfrm>
            <a:off x="276127" y="972000"/>
            <a:ext cx="11639747" cy="2211552"/>
          </a:xfrm>
          <a:prstGeom prst="rect">
            <a:avLst/>
          </a:prstGeom>
        </p:spPr>
      </p:pic>
      <p:sp>
        <p:nvSpPr>
          <p:cNvPr id="6" name="Textplatzhalter 5">
            <a:extLst>
              <a:ext uri="{FF2B5EF4-FFF2-40B4-BE49-F238E27FC236}">
                <a16:creationId xmlns:a16="http://schemas.microsoft.com/office/drawing/2014/main" id="{5AEA0C51-B781-40DB-A929-B2E111186A7F}"/>
              </a:ext>
            </a:extLst>
          </p:cNvPr>
          <p:cNvSpPr>
            <a:spLocks noGrp="1"/>
          </p:cNvSpPr>
          <p:nvPr/>
        </p:nvSpPr>
        <p:spPr>
          <a:xfrm>
            <a:off x="3407701" y="6633792"/>
            <a:ext cx="4578658" cy="2644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1"/>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6.2.2 Luftfahrzeugschleppstart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6.2.2. Schleppstart hinter Luftfahrzeugen </a:t>
            </a:r>
          </a:p>
        </p:txBody>
      </p:sp>
      <p:sp>
        <p:nvSpPr>
          <p:cNvPr id="3" name="Inhaltsplatzhalter 2"/>
          <p:cNvSpPr>
            <a:spLocks noGrp="1"/>
          </p:cNvSpPr>
          <p:nvPr>
            <p:ph sz="half" idx="1"/>
          </p:nvPr>
        </p:nvSpPr>
        <p:spPr>
          <a:xfrm>
            <a:off x="7670800" y="1267171"/>
            <a:ext cx="4208342" cy="3792509"/>
          </a:xfrm>
        </p:spPr>
        <p:txBody>
          <a:bodyPr>
            <a:normAutofit/>
          </a:bodyPr>
          <a:lstStyle/>
          <a:p>
            <a:pPr>
              <a:spcAft>
                <a:spcPts val="2400"/>
              </a:spcAft>
            </a:pPr>
            <a:r>
              <a:rPr lang="de-DE" dirty="0"/>
              <a:t>Auf der Seite des Segelflugzeugs befindet sich im Schleppseil eine Sollbruchstelle.  Im Flughand-buch deines Segelflugzeuges steht, welche Bruchlast dafür vorgeschriebenen ist. </a:t>
            </a:r>
          </a:p>
          <a:p>
            <a:r>
              <a:rPr lang="de-DE" dirty="0"/>
              <a:t>Die Zugfestigkeit des Seils muss mindestens das 1,5-fache der Zugfestigkeit der Sollbruchstelle betragen.</a:t>
            </a:r>
          </a:p>
        </p:txBody>
      </p:sp>
      <p:sp>
        <p:nvSpPr>
          <p:cNvPr id="5" name="Foliennummernplatzhalter 4"/>
          <p:cNvSpPr>
            <a:spLocks noGrp="1"/>
          </p:cNvSpPr>
          <p:nvPr>
            <p:ph type="sldNum" sz="quarter" idx="12"/>
          </p:nvPr>
        </p:nvSpPr>
        <p:spPr/>
        <p:txBody>
          <a:bodyPr/>
          <a:lstStyle/>
          <a:p>
            <a:fld id="{1BAF13B1-D0BA-4A19-B609-64C08BFDA19E}" type="slidenum">
              <a:rPr lang="de-DE" smtClean="0"/>
              <a:pPr/>
              <a:t>19</a:t>
            </a:fld>
            <a:endParaRPr lang="de-DE" dirty="0"/>
          </a:p>
        </p:txBody>
      </p:sp>
      <p:pic>
        <p:nvPicPr>
          <p:cNvPr id="8" name="Afbeelding 6">
            <a:extLst>
              <a:ext uri="{FF2B5EF4-FFF2-40B4-BE49-F238E27FC236}">
                <a16:creationId xmlns:a16="http://schemas.microsoft.com/office/drawing/2014/main" id="{C905C4D3-EBCD-5543-8777-EF2E3B63AD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528" y="822898"/>
            <a:ext cx="6892272" cy="4624585"/>
          </a:xfrm>
          <a:prstGeom prst="rect">
            <a:avLst/>
          </a:prstGeom>
        </p:spPr>
      </p:pic>
      <p:sp>
        <p:nvSpPr>
          <p:cNvPr id="6" name="Rechteck 5"/>
          <p:cNvSpPr/>
          <p:nvPr/>
        </p:nvSpPr>
        <p:spPr>
          <a:xfrm>
            <a:off x="375920" y="5637798"/>
            <a:ext cx="11734799" cy="769441"/>
          </a:xfrm>
          <a:prstGeom prst="rect">
            <a:avLst/>
          </a:prstGeom>
        </p:spPr>
        <p:txBody>
          <a:bodyPr wrap="square">
            <a:spAutoFit/>
          </a:bodyPr>
          <a:lstStyle/>
          <a:p>
            <a:pPr marL="342900" indent="-342900">
              <a:buFont typeface="Arial" pitchFamily="34" charset="0"/>
              <a:buChar char="•"/>
            </a:pPr>
            <a:r>
              <a:rPr lang="de-DE" sz="2200" dirty="0"/>
              <a:t>Geschleppt wird dein Segelflugzeug an der Bugkupplung (hier vor dem Bugrad der ASK 21). Wenn bei deinem Segelflugzeug etwas anderes vorgeschrieben ist, wird dir das dein Fluglehrer sagen.</a:t>
            </a:r>
          </a:p>
        </p:txBody>
      </p:sp>
      <p:sp>
        <p:nvSpPr>
          <p:cNvPr id="7" name="Textplatzhalter 5">
            <a:extLst>
              <a:ext uri="{FF2B5EF4-FFF2-40B4-BE49-F238E27FC236}">
                <a16:creationId xmlns:a16="http://schemas.microsoft.com/office/drawing/2014/main" id="{041E21E5-AE48-4DD0-82E8-AF0C9460A871}"/>
              </a:ext>
            </a:extLst>
          </p:cNvPr>
          <p:cNvSpPr>
            <a:spLocks noGrp="1"/>
          </p:cNvSpPr>
          <p:nvPr/>
        </p:nvSpPr>
        <p:spPr>
          <a:xfrm>
            <a:off x="3407701" y="6633792"/>
            <a:ext cx="4578658" cy="2644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1"/>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6.2.2 Luftfahrzeugschleppstart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2AC422-73B0-4880-8217-243373E43EB1}"/>
              </a:ext>
            </a:extLst>
          </p:cNvPr>
          <p:cNvSpPr>
            <a:spLocks noGrp="1"/>
          </p:cNvSpPr>
          <p:nvPr>
            <p:ph type="title"/>
          </p:nvPr>
        </p:nvSpPr>
        <p:spPr>
          <a:xfrm>
            <a:off x="864000" y="108000"/>
            <a:ext cx="7920000" cy="504000"/>
          </a:xfrm>
        </p:spPr>
        <p:txBody>
          <a:bodyPr>
            <a:normAutofit fontScale="90000"/>
          </a:bodyPr>
          <a:lstStyle/>
          <a:p>
            <a:r>
              <a:rPr lang="de-DE" dirty="0"/>
              <a:t>Betriebsverfahren: Gliederung (SFCL)</a:t>
            </a:r>
          </a:p>
        </p:txBody>
      </p:sp>
      <p:sp>
        <p:nvSpPr>
          <p:cNvPr id="3" name="Inhaltsplatzhalter 2">
            <a:extLst>
              <a:ext uri="{FF2B5EF4-FFF2-40B4-BE49-F238E27FC236}">
                <a16:creationId xmlns:a16="http://schemas.microsoft.com/office/drawing/2014/main" id="{816C87F1-7C08-4959-A7EC-85DEC81366CE}"/>
              </a:ext>
            </a:extLst>
          </p:cNvPr>
          <p:cNvSpPr>
            <a:spLocks noGrp="1"/>
          </p:cNvSpPr>
          <p:nvPr>
            <p:ph sz="half" idx="1"/>
          </p:nvPr>
        </p:nvSpPr>
        <p:spPr>
          <a:xfrm>
            <a:off x="179026" y="904590"/>
            <a:ext cx="5830614" cy="5475890"/>
          </a:xfrm>
        </p:spPr>
        <p:txBody>
          <a:bodyPr>
            <a:normAutofit lnSpcReduction="10000"/>
          </a:bodyPr>
          <a:lstStyle/>
          <a:p>
            <a:pPr marL="541338" indent="-541338">
              <a:lnSpc>
                <a:spcPct val="100000"/>
              </a:lnSpc>
              <a:buNone/>
            </a:pPr>
            <a:r>
              <a:rPr lang="de-DE" sz="2000" dirty="0">
                <a:solidFill>
                  <a:schemeClr val="bg1">
                    <a:lumMod val="50000"/>
                  </a:schemeClr>
                </a:solidFill>
              </a:rPr>
              <a:t>6.1	Allgemeine Voraussetzungen</a:t>
            </a:r>
          </a:p>
          <a:p>
            <a:pPr marL="806450" indent="4763">
              <a:lnSpc>
                <a:spcPct val="100000"/>
              </a:lnSpc>
              <a:spcBef>
                <a:spcPts val="300"/>
              </a:spcBef>
              <a:spcAft>
                <a:spcPts val="600"/>
              </a:spcAft>
              <a:buNone/>
            </a:pPr>
            <a:r>
              <a:rPr lang="en-US" sz="1700" i="1" dirty="0">
                <a:solidFill>
                  <a:schemeClr val="bg1">
                    <a:lumMod val="50000"/>
                  </a:schemeClr>
                </a:solidFill>
              </a:rPr>
              <a:t>General requirements </a:t>
            </a:r>
          </a:p>
          <a:p>
            <a:pPr marL="541338" indent="-541338">
              <a:lnSpc>
                <a:spcPct val="100000"/>
              </a:lnSpc>
              <a:buNone/>
            </a:pPr>
            <a:r>
              <a:rPr lang="de-DE" sz="2000" dirty="0"/>
              <a:t>6.2	Startmethoden </a:t>
            </a:r>
          </a:p>
          <a:p>
            <a:pPr marL="806450" indent="4763">
              <a:lnSpc>
                <a:spcPct val="100000"/>
              </a:lnSpc>
              <a:spcBef>
                <a:spcPts val="300"/>
              </a:spcBef>
              <a:spcAft>
                <a:spcPts val="600"/>
              </a:spcAft>
              <a:buNone/>
            </a:pPr>
            <a:r>
              <a:rPr lang="en-US" sz="1700" i="1" dirty="0">
                <a:solidFill>
                  <a:srgbClr val="044C96"/>
                </a:solidFill>
              </a:rPr>
              <a:t>Launch methods</a:t>
            </a:r>
          </a:p>
          <a:p>
            <a:pPr marL="541338" indent="-541338">
              <a:lnSpc>
                <a:spcPct val="100000"/>
              </a:lnSpc>
              <a:buNone/>
            </a:pPr>
            <a:r>
              <a:rPr lang="de-DE" sz="2000" dirty="0">
                <a:solidFill>
                  <a:schemeClr val="bg1">
                    <a:lumMod val="50000"/>
                  </a:schemeClr>
                </a:solidFill>
              </a:rPr>
              <a:t>6.3	Verhalten im Aufwind und Vorflug </a:t>
            </a:r>
          </a:p>
          <a:p>
            <a:pPr marL="806450" indent="4763">
              <a:lnSpc>
                <a:spcPct val="100000"/>
              </a:lnSpc>
              <a:spcBef>
                <a:spcPts val="300"/>
              </a:spcBef>
              <a:spcAft>
                <a:spcPts val="600"/>
              </a:spcAft>
              <a:buNone/>
            </a:pPr>
            <a:r>
              <a:rPr lang="en-US" sz="1700" i="1" dirty="0">
                <a:solidFill>
                  <a:schemeClr val="bg1">
                    <a:lumMod val="50000"/>
                  </a:schemeClr>
                </a:solidFill>
              </a:rPr>
              <a:t>Soaring techniques </a:t>
            </a:r>
            <a:endParaRPr lang="de-DE" sz="1700" i="1" dirty="0">
              <a:solidFill>
                <a:schemeClr val="bg1">
                  <a:lumMod val="50000"/>
                </a:schemeClr>
              </a:solidFill>
            </a:endParaRPr>
          </a:p>
          <a:p>
            <a:pPr marL="541338" indent="-541338">
              <a:lnSpc>
                <a:spcPct val="100000"/>
              </a:lnSpc>
              <a:buNone/>
            </a:pPr>
            <a:r>
              <a:rPr lang="de-DE" sz="2000" dirty="0">
                <a:solidFill>
                  <a:schemeClr val="bg1">
                    <a:lumMod val="50000"/>
                  </a:schemeClr>
                </a:solidFill>
              </a:rPr>
              <a:t>6.4	Platzrunden und Landung</a:t>
            </a:r>
          </a:p>
          <a:p>
            <a:pPr marL="806450" indent="4763">
              <a:lnSpc>
                <a:spcPct val="100000"/>
              </a:lnSpc>
              <a:spcBef>
                <a:spcPts val="300"/>
              </a:spcBef>
              <a:spcAft>
                <a:spcPts val="600"/>
              </a:spcAft>
              <a:buNone/>
            </a:pPr>
            <a:r>
              <a:rPr lang="en-US" sz="1700" i="1" dirty="0">
                <a:solidFill>
                  <a:schemeClr val="bg1">
                    <a:lumMod val="50000"/>
                  </a:schemeClr>
                </a:solidFill>
              </a:rPr>
              <a:t>Circuits and landing</a:t>
            </a:r>
            <a:endParaRPr lang="de-DE" sz="1700" i="1" dirty="0">
              <a:solidFill>
                <a:schemeClr val="bg1">
                  <a:lumMod val="50000"/>
                </a:schemeClr>
              </a:solidFill>
            </a:endParaRPr>
          </a:p>
          <a:p>
            <a:pPr marL="541338" indent="-541338">
              <a:lnSpc>
                <a:spcPct val="100000"/>
              </a:lnSpc>
              <a:buNone/>
            </a:pPr>
            <a:r>
              <a:rPr lang="de-DE" sz="2000" dirty="0">
                <a:solidFill>
                  <a:schemeClr val="bg1">
                    <a:lumMod val="50000"/>
                  </a:schemeClr>
                </a:solidFill>
              </a:rPr>
              <a:t>6.5	Außenlandung </a:t>
            </a:r>
          </a:p>
          <a:p>
            <a:pPr marL="806450" indent="4763">
              <a:lnSpc>
                <a:spcPct val="100000"/>
              </a:lnSpc>
              <a:spcBef>
                <a:spcPts val="300"/>
              </a:spcBef>
              <a:spcAft>
                <a:spcPts val="600"/>
              </a:spcAft>
              <a:buNone/>
            </a:pPr>
            <a:r>
              <a:rPr lang="en-US" sz="1700" i="1" dirty="0">
                <a:solidFill>
                  <a:schemeClr val="bg1">
                    <a:lumMod val="50000"/>
                  </a:schemeClr>
                </a:solidFill>
              </a:rPr>
              <a:t>Outlanding</a:t>
            </a:r>
            <a:endParaRPr lang="de-DE" sz="1700" i="1" dirty="0">
              <a:solidFill>
                <a:schemeClr val="bg1">
                  <a:lumMod val="50000"/>
                </a:schemeClr>
              </a:solidFill>
            </a:endParaRPr>
          </a:p>
          <a:p>
            <a:pPr marL="541338" indent="-541338">
              <a:buNone/>
            </a:pPr>
            <a:r>
              <a:rPr lang="de-DE" sz="2000" dirty="0">
                <a:solidFill>
                  <a:schemeClr val="bg1">
                    <a:lumMod val="50000"/>
                  </a:schemeClr>
                </a:solidFill>
              </a:rPr>
              <a:t>6.6 	Besondere Betriebsverfahren und -gefahren</a:t>
            </a:r>
            <a:endParaRPr lang="en-US" sz="2000" dirty="0">
              <a:solidFill>
                <a:schemeClr val="bg1">
                  <a:lumMod val="50000"/>
                </a:schemeClr>
              </a:solidFill>
            </a:endParaRPr>
          </a:p>
          <a:p>
            <a:pPr marL="806450" indent="4763">
              <a:lnSpc>
                <a:spcPct val="100000"/>
              </a:lnSpc>
              <a:spcBef>
                <a:spcPts val="300"/>
              </a:spcBef>
              <a:spcAft>
                <a:spcPts val="600"/>
              </a:spcAft>
              <a:buNone/>
            </a:pPr>
            <a:r>
              <a:rPr lang="en-US" sz="1700" i="1" dirty="0">
                <a:solidFill>
                  <a:schemeClr val="bg1">
                    <a:lumMod val="50000"/>
                  </a:schemeClr>
                </a:solidFill>
              </a:rPr>
              <a:t>Special operational procedures and hazards </a:t>
            </a:r>
            <a:endParaRPr lang="de-DE" sz="1700" i="1" dirty="0">
              <a:solidFill>
                <a:schemeClr val="bg1">
                  <a:lumMod val="50000"/>
                </a:schemeClr>
              </a:solidFill>
            </a:endParaRPr>
          </a:p>
          <a:p>
            <a:pPr marL="541338" indent="-541338">
              <a:buNone/>
            </a:pPr>
            <a:r>
              <a:rPr lang="de-DE" sz="2000" dirty="0">
                <a:solidFill>
                  <a:schemeClr val="bg1">
                    <a:lumMod val="50000"/>
                  </a:schemeClr>
                </a:solidFill>
              </a:rPr>
              <a:t>6.7	Notverfahren </a:t>
            </a:r>
          </a:p>
          <a:p>
            <a:pPr marL="806450" indent="4763">
              <a:lnSpc>
                <a:spcPct val="100000"/>
              </a:lnSpc>
              <a:spcBef>
                <a:spcPts val="300"/>
              </a:spcBef>
              <a:spcAft>
                <a:spcPts val="600"/>
              </a:spcAft>
              <a:buNone/>
            </a:pPr>
            <a:r>
              <a:rPr lang="en-US" sz="1700" i="1" dirty="0">
                <a:solidFill>
                  <a:schemeClr val="bg1">
                    <a:lumMod val="50000"/>
                  </a:schemeClr>
                </a:solidFill>
              </a:rPr>
              <a:t>Emergency procedures</a:t>
            </a:r>
            <a:r>
              <a:rPr lang="de-DE" sz="1700" i="1" dirty="0">
                <a:solidFill>
                  <a:schemeClr val="bg1">
                    <a:lumMod val="50000"/>
                  </a:schemeClr>
                </a:solidFill>
              </a:rPr>
              <a:t>  </a:t>
            </a:r>
          </a:p>
          <a:p>
            <a:pPr marL="806450" indent="4763">
              <a:lnSpc>
                <a:spcPct val="100000"/>
              </a:lnSpc>
              <a:spcBef>
                <a:spcPts val="300"/>
              </a:spcBef>
              <a:spcAft>
                <a:spcPts val="600"/>
              </a:spcAft>
              <a:buNone/>
            </a:pPr>
            <a:endParaRPr lang="de-DE" sz="2000" i="1" dirty="0">
              <a:solidFill>
                <a:srgbClr val="044C96"/>
              </a:solidFill>
            </a:endParaRPr>
          </a:p>
        </p:txBody>
      </p:sp>
      <p:sp>
        <p:nvSpPr>
          <p:cNvPr id="4" name="Inhaltsplatzhalter 3">
            <a:extLst>
              <a:ext uri="{FF2B5EF4-FFF2-40B4-BE49-F238E27FC236}">
                <a16:creationId xmlns:a16="http://schemas.microsoft.com/office/drawing/2014/main" id="{8616F40A-8AD2-4F07-8A23-28333DA8DE5A}"/>
              </a:ext>
            </a:extLst>
          </p:cNvPr>
          <p:cNvSpPr>
            <a:spLocks noGrp="1"/>
          </p:cNvSpPr>
          <p:nvPr>
            <p:ph sz="half" idx="2"/>
          </p:nvPr>
        </p:nvSpPr>
        <p:spPr/>
        <p:txBody>
          <a:bodyPr>
            <a:normAutofit/>
          </a:bodyPr>
          <a:lstStyle/>
          <a:p>
            <a:pPr marL="541338" indent="-541338">
              <a:buNone/>
            </a:pPr>
            <a:r>
              <a:rPr lang="de-DE" sz="2000" dirty="0">
                <a:solidFill>
                  <a:schemeClr val="bg1">
                    <a:lumMod val="50000"/>
                  </a:schemeClr>
                </a:solidFill>
              </a:rPr>
              <a:t>6.8	Gebrauch des Rettungsfallschirms einschließlich Landung </a:t>
            </a:r>
          </a:p>
          <a:p>
            <a:pPr marL="806450" indent="4763">
              <a:spcBef>
                <a:spcPts val="300"/>
              </a:spcBef>
              <a:spcAft>
                <a:spcPts val="600"/>
              </a:spcAft>
              <a:buNone/>
            </a:pPr>
            <a:r>
              <a:rPr lang="en-US" sz="1700" i="1" dirty="0">
                <a:solidFill>
                  <a:schemeClr val="bg1">
                    <a:lumMod val="50000"/>
                  </a:schemeClr>
                </a:solidFill>
              </a:rPr>
              <a:t>Emergency parachute operation and landing</a:t>
            </a:r>
            <a:r>
              <a:rPr lang="de-DE" sz="1700" i="1" dirty="0">
                <a:solidFill>
                  <a:schemeClr val="bg1">
                    <a:lumMod val="50000"/>
                  </a:schemeClr>
                </a:solidFill>
              </a:rPr>
              <a:t>  </a:t>
            </a:r>
          </a:p>
          <a:p>
            <a:pPr marL="541338" indent="-541338">
              <a:buNone/>
            </a:pPr>
            <a:endParaRPr lang="de-DE" sz="2000" dirty="0"/>
          </a:p>
          <a:p>
            <a:pPr marL="541338" indent="-541338">
              <a:buNone/>
            </a:pPr>
            <a:r>
              <a:rPr lang="de-DE" sz="2000" dirty="0"/>
              <a:t> </a:t>
            </a:r>
          </a:p>
          <a:p>
            <a:pPr marL="806450" indent="4763">
              <a:spcBef>
                <a:spcPts val="300"/>
              </a:spcBef>
              <a:spcAft>
                <a:spcPts val="600"/>
              </a:spcAft>
              <a:buNone/>
            </a:pPr>
            <a:endParaRPr lang="de-DE" sz="1700" i="1" dirty="0">
              <a:solidFill>
                <a:srgbClr val="044C96"/>
              </a:solidFill>
            </a:endParaRPr>
          </a:p>
          <a:p>
            <a:pPr marL="541338" indent="-541338">
              <a:buNone/>
            </a:pPr>
            <a:endParaRPr lang="de-DE" sz="2000" dirty="0"/>
          </a:p>
          <a:p>
            <a:pPr marL="541338" indent="-541338">
              <a:buNone/>
            </a:pPr>
            <a:r>
              <a:rPr lang="de-DE" sz="2000" dirty="0"/>
              <a:t> </a:t>
            </a:r>
          </a:p>
        </p:txBody>
      </p:sp>
      <p:sp>
        <p:nvSpPr>
          <p:cNvPr id="5" name="Foliennummernplatzhalter 4">
            <a:extLst>
              <a:ext uri="{FF2B5EF4-FFF2-40B4-BE49-F238E27FC236}">
                <a16:creationId xmlns:a16="http://schemas.microsoft.com/office/drawing/2014/main" id="{8974E809-361D-4737-B52C-E6563C29B00B}"/>
              </a:ext>
            </a:extLst>
          </p:cNvPr>
          <p:cNvSpPr>
            <a:spLocks noGrp="1"/>
          </p:cNvSpPr>
          <p:nvPr>
            <p:ph type="sldNum" sz="quarter" idx="12"/>
          </p:nvPr>
        </p:nvSpPr>
        <p:spPr/>
        <p:txBody>
          <a:bodyPr/>
          <a:lstStyle/>
          <a:p>
            <a:fld id="{1BAF13B1-D0BA-4A19-B609-64C08BFDA19E}" type="slidenum">
              <a:rPr lang="de-DE" smtClean="0"/>
              <a:pPr/>
              <a:t>2</a:t>
            </a:fld>
            <a:endParaRPr lang="de-DE" dirty="0"/>
          </a:p>
        </p:txBody>
      </p:sp>
    </p:spTree>
    <p:extLst>
      <p:ext uri="{BB962C8B-B14F-4D97-AF65-F5344CB8AC3E}">
        <p14:creationId xmlns:p14="http://schemas.microsoft.com/office/powerpoint/2010/main" val="4247903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normAutofit fontScale="90000"/>
          </a:bodyPr>
          <a:lstStyle/>
          <a:p>
            <a:r>
              <a:rPr lang="de-DE" dirty="0"/>
              <a:t>6.2.2. Schleppstart hinter Luftfahrzeugen </a:t>
            </a:r>
          </a:p>
        </p:txBody>
      </p:sp>
      <p:sp>
        <p:nvSpPr>
          <p:cNvPr id="8" name="Inhaltsplatzhalter 7"/>
          <p:cNvSpPr>
            <a:spLocks noGrp="1"/>
          </p:cNvSpPr>
          <p:nvPr>
            <p:ph idx="1"/>
          </p:nvPr>
        </p:nvSpPr>
        <p:spPr>
          <a:xfrm>
            <a:off x="178676" y="3452648"/>
            <a:ext cx="11788696" cy="2991471"/>
          </a:xfrm>
        </p:spPr>
        <p:txBody>
          <a:bodyPr/>
          <a:lstStyle/>
          <a:p>
            <a:r>
              <a:rPr lang="de-DE" dirty="0"/>
              <a:t>Die Seilverbindung zwischen Segelflugzeug und Schleppflugzeug darf erst hergestellt werden, wenn beide Luftfahrzeugführer startbereit sind und die Startbahn frei ist.</a:t>
            </a:r>
          </a:p>
          <a:p>
            <a:r>
              <a:rPr lang="de-DE" dirty="0"/>
              <a:t>Versuche so früh als möglich auf dem Hauptrad zu rollen. Das erleichtert dir die Steuerung des Segelflugzeuges hinter der Schleppmaschine.</a:t>
            </a:r>
          </a:p>
          <a:p>
            <a:r>
              <a:rPr lang="de-DE" dirty="0"/>
              <a:t>Nach dem Abheben halte dich knapp über dem Boden und übersteige dein Schleppflugzeug nicht</a:t>
            </a:r>
          </a:p>
          <a:p>
            <a:r>
              <a:rPr lang="de-DE" dirty="0"/>
              <a:t>Hinter deinem Schleppflugzeug bildet sich eine Wirbelschleppe. Fliege oberhalb dieser Wirbel. Das Heck des Schleppflugzeuges darfst du aber keinesfalls hochziehen.</a:t>
            </a:r>
          </a:p>
        </p:txBody>
      </p:sp>
      <p:sp>
        <p:nvSpPr>
          <p:cNvPr id="5" name="Foliennummernplatzhalter 4"/>
          <p:cNvSpPr>
            <a:spLocks noGrp="1"/>
          </p:cNvSpPr>
          <p:nvPr>
            <p:ph type="sldNum" sz="quarter" idx="12"/>
          </p:nvPr>
        </p:nvSpPr>
        <p:spPr/>
        <p:txBody>
          <a:bodyPr/>
          <a:lstStyle/>
          <a:p>
            <a:fld id="{1BAF13B1-D0BA-4A19-B609-64C08BFDA19E}" type="slidenum">
              <a:rPr lang="de-DE" smtClean="0"/>
              <a:pPr/>
              <a:t>20</a:t>
            </a:fld>
            <a:endParaRPr lang="de-DE" dirty="0"/>
          </a:p>
        </p:txBody>
      </p:sp>
      <p:pic>
        <p:nvPicPr>
          <p:cNvPr id="10" name="Afbeelding 2">
            <a:extLst>
              <a:ext uri="{FF2B5EF4-FFF2-40B4-BE49-F238E27FC236}">
                <a16:creationId xmlns:a16="http://schemas.microsoft.com/office/drawing/2014/main" id="{CA4536C1-AF69-FC49-BFB4-E18360822828}"/>
              </a:ext>
            </a:extLst>
          </p:cNvPr>
          <p:cNvPicPr>
            <a:picLocks noChangeAspect="1"/>
          </p:cNvPicPr>
          <p:nvPr/>
        </p:nvPicPr>
        <p:blipFill>
          <a:blip r:embed="rId2" cstate="print"/>
          <a:stretch>
            <a:fillRect/>
          </a:stretch>
        </p:blipFill>
        <p:spPr>
          <a:xfrm>
            <a:off x="191954" y="763612"/>
            <a:ext cx="11808093" cy="2617460"/>
          </a:xfrm>
          <a:prstGeom prst="rect">
            <a:avLst/>
          </a:prstGeom>
        </p:spPr>
      </p:pic>
      <p:sp>
        <p:nvSpPr>
          <p:cNvPr id="6" name="Textplatzhalter 5">
            <a:extLst>
              <a:ext uri="{FF2B5EF4-FFF2-40B4-BE49-F238E27FC236}">
                <a16:creationId xmlns:a16="http://schemas.microsoft.com/office/drawing/2014/main" id="{38AB2D13-C7FC-4D62-9BCC-1DCE0E99F1BC}"/>
              </a:ext>
            </a:extLst>
          </p:cNvPr>
          <p:cNvSpPr>
            <a:spLocks noGrp="1"/>
          </p:cNvSpPr>
          <p:nvPr/>
        </p:nvSpPr>
        <p:spPr>
          <a:xfrm>
            <a:off x="3407701" y="6633792"/>
            <a:ext cx="4578658" cy="2644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1"/>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6.2.2 Luftfahrzeugschleppstart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6.2.2. Schleppstart hinter Luftfahrzeugen </a:t>
            </a:r>
          </a:p>
        </p:txBody>
      </p:sp>
      <p:sp>
        <p:nvSpPr>
          <p:cNvPr id="3" name="Inhaltsplatzhalter 2"/>
          <p:cNvSpPr>
            <a:spLocks noGrp="1"/>
          </p:cNvSpPr>
          <p:nvPr>
            <p:ph idx="1"/>
          </p:nvPr>
        </p:nvSpPr>
        <p:spPr>
          <a:xfrm>
            <a:off x="178676" y="3846786"/>
            <a:ext cx="11788696" cy="2597333"/>
          </a:xfrm>
        </p:spPr>
        <p:txBody>
          <a:bodyPr>
            <a:normAutofit fontScale="92500" lnSpcReduction="10000"/>
          </a:bodyPr>
          <a:lstStyle/>
          <a:p>
            <a:pPr marL="285750" indent="-285750">
              <a:buClr>
                <a:srgbClr val="FF0000"/>
              </a:buClr>
              <a:buFont typeface="Wingdings" pitchFamily="2" charset="2"/>
              <a:buChar char="Ø"/>
            </a:pPr>
            <a:r>
              <a:rPr lang="de-DE" sz="2000" dirty="0"/>
              <a:t>Übersteigt das Segelflugzeug nach dem Abheben das Schleppflugzeug (Situation 2 und 3 im Bild), so kann der Leitwerksträger des Schleppflugzeuges nach oben gezogen werden.   Dies sollte so schnell wie möglich korrigiert werden. ( zurück in Position 1 ).  Wenn Du die Schleppmaschine übersteigst und sie nicht mehr sehen kannst,</a:t>
            </a:r>
            <a:br>
              <a:rPr lang="de-DE" sz="2000" dirty="0"/>
            </a:br>
            <a:r>
              <a:rPr lang="de-DE" sz="2000" dirty="0"/>
              <a:t>SOFORT ausklinken egal wie hoch du bist. Denn ……</a:t>
            </a:r>
          </a:p>
          <a:p>
            <a:pPr marL="285750" indent="-285750">
              <a:buClr>
                <a:srgbClr val="FF0000"/>
              </a:buClr>
              <a:buFont typeface="Wingdings" pitchFamily="2" charset="2"/>
              <a:buChar char="Ø"/>
            </a:pPr>
            <a:r>
              <a:rPr lang="de-DE" sz="2000" dirty="0"/>
              <a:t>Kann der Pilot des Schleppflugzeuges das Anheben des Hecks durch ziehen am Höhenruder nicht mehr kompensieren, droht LEBENSGEFAHR FÜR DEN SCHLEPP-PILOTEN. </a:t>
            </a:r>
          </a:p>
          <a:p>
            <a:pPr marL="285750" indent="-285750">
              <a:buClr>
                <a:srgbClr val="FF0000"/>
              </a:buClr>
              <a:buFont typeface="Wingdings" pitchFamily="2" charset="2"/>
              <a:buChar char="Ø"/>
            </a:pPr>
            <a:r>
              <a:rPr lang="de-DE" sz="2000" dirty="0"/>
              <a:t>Bei einem kurzen Schleppseil (Situation 3 im Bild) ist dieses Problem noch größer. </a:t>
            </a:r>
          </a:p>
          <a:p>
            <a:pPr marL="285750" indent="-285750">
              <a:buClr>
                <a:srgbClr val="FF0000"/>
              </a:buClr>
              <a:buFont typeface="Wingdings" pitchFamily="2" charset="2"/>
              <a:buChar char="Ø"/>
            </a:pPr>
            <a:r>
              <a:rPr lang="de-DE" sz="2000" dirty="0"/>
              <a:t>Besonders Segelflugzeuge  die an der Schwerpunkkupplung geschleppt werden, neigen dazu, das Schleppflugzeug unmittelbar nach dem Abheben zu übersteigen</a:t>
            </a:r>
            <a:r>
              <a:rPr lang="nl-NL" sz="2000" dirty="0"/>
              <a:t>. </a:t>
            </a:r>
          </a:p>
        </p:txBody>
      </p:sp>
      <p:sp>
        <p:nvSpPr>
          <p:cNvPr id="4" name="Foliennummernplatzhalter 3"/>
          <p:cNvSpPr>
            <a:spLocks noGrp="1"/>
          </p:cNvSpPr>
          <p:nvPr>
            <p:ph type="sldNum" sz="quarter" idx="12"/>
          </p:nvPr>
        </p:nvSpPr>
        <p:spPr/>
        <p:txBody>
          <a:bodyPr/>
          <a:lstStyle/>
          <a:p>
            <a:fld id="{1BAF13B1-D0BA-4A19-B609-64C08BFDA19E}" type="slidenum">
              <a:rPr lang="de-DE" smtClean="0"/>
              <a:pPr/>
              <a:t>21</a:t>
            </a:fld>
            <a:endParaRPr lang="de-DE" dirty="0"/>
          </a:p>
        </p:txBody>
      </p:sp>
      <p:pic>
        <p:nvPicPr>
          <p:cNvPr id="6" name="Afbeelding 2">
            <a:extLst>
              <a:ext uri="{FF2B5EF4-FFF2-40B4-BE49-F238E27FC236}">
                <a16:creationId xmlns:a16="http://schemas.microsoft.com/office/drawing/2014/main" id="{4595F760-ED7E-8C49-A18E-0681D7ECE3AE}"/>
              </a:ext>
            </a:extLst>
          </p:cNvPr>
          <p:cNvPicPr>
            <a:picLocks noChangeAspect="1"/>
          </p:cNvPicPr>
          <p:nvPr/>
        </p:nvPicPr>
        <p:blipFill>
          <a:blip r:embed="rId2" cstate="print"/>
          <a:stretch>
            <a:fillRect/>
          </a:stretch>
        </p:blipFill>
        <p:spPr>
          <a:xfrm>
            <a:off x="2048911" y="759987"/>
            <a:ext cx="8094179" cy="2931892"/>
          </a:xfrm>
          <a:prstGeom prst="rect">
            <a:avLst/>
          </a:prstGeom>
        </p:spPr>
      </p:pic>
      <p:sp>
        <p:nvSpPr>
          <p:cNvPr id="7" name="Textplatzhalter 5">
            <a:extLst>
              <a:ext uri="{FF2B5EF4-FFF2-40B4-BE49-F238E27FC236}">
                <a16:creationId xmlns:a16="http://schemas.microsoft.com/office/drawing/2014/main" id="{E058C829-2799-4323-B9A7-1BC5A44AB08F}"/>
              </a:ext>
            </a:extLst>
          </p:cNvPr>
          <p:cNvSpPr>
            <a:spLocks noGrp="1"/>
          </p:cNvSpPr>
          <p:nvPr/>
        </p:nvSpPr>
        <p:spPr>
          <a:xfrm>
            <a:off x="3407701" y="6633792"/>
            <a:ext cx="4578658" cy="2644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1"/>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6.2.2 Luftfahrzeugschleppstart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6.2.2. Schleppstart hinter Luftfahrzeugen </a:t>
            </a:r>
          </a:p>
        </p:txBody>
      </p:sp>
      <p:sp>
        <p:nvSpPr>
          <p:cNvPr id="3" name="Inhaltsplatzhalter 2"/>
          <p:cNvSpPr>
            <a:spLocks noGrp="1"/>
          </p:cNvSpPr>
          <p:nvPr>
            <p:ph idx="1"/>
          </p:nvPr>
        </p:nvSpPr>
        <p:spPr>
          <a:xfrm>
            <a:off x="201652" y="4918840"/>
            <a:ext cx="11788696" cy="1572575"/>
          </a:xfrm>
        </p:spPr>
        <p:txBody>
          <a:bodyPr>
            <a:normAutofit/>
          </a:bodyPr>
          <a:lstStyle/>
          <a:p>
            <a:pPr marL="285750" lvl="0" indent="-285750">
              <a:buClr>
                <a:srgbClr val="FF0000"/>
              </a:buClr>
              <a:buFont typeface="Wingdings" pitchFamily="2" charset="2"/>
              <a:buChar char="Ø"/>
            </a:pPr>
            <a:r>
              <a:rPr lang="de-DE" sz="2400" dirty="0">
                <a:solidFill>
                  <a:prstClr val="black"/>
                </a:solidFill>
              </a:rPr>
              <a:t>Sobald der Schlepp-Pilot merkt, dass das Segelflugzeug das Heck des Schleppflugzeuges anhebt, d.h. die Nase des Schleppflugzeugs nach unten drückt, und der Schlepp-Pilot dies nicht mit seinem Höhenruder korrigieren kann, muss der Segelflieger und der Schlepp-Pilot sofort ausklinken oder dieser das Seil kappen.</a:t>
            </a:r>
          </a:p>
          <a:p>
            <a:endParaRPr lang="de-DE" dirty="0"/>
          </a:p>
        </p:txBody>
      </p:sp>
      <p:sp>
        <p:nvSpPr>
          <p:cNvPr id="4" name="Foliennummernplatzhalter 3"/>
          <p:cNvSpPr>
            <a:spLocks noGrp="1"/>
          </p:cNvSpPr>
          <p:nvPr>
            <p:ph type="sldNum" sz="quarter" idx="12"/>
          </p:nvPr>
        </p:nvSpPr>
        <p:spPr/>
        <p:txBody>
          <a:bodyPr/>
          <a:lstStyle/>
          <a:p>
            <a:fld id="{1BAF13B1-D0BA-4A19-B609-64C08BFDA19E}" type="slidenum">
              <a:rPr lang="de-DE" smtClean="0"/>
              <a:pPr/>
              <a:t>22</a:t>
            </a:fld>
            <a:endParaRPr lang="de-DE" dirty="0"/>
          </a:p>
        </p:txBody>
      </p:sp>
      <p:pic>
        <p:nvPicPr>
          <p:cNvPr id="6" name="Afbeelding 2">
            <a:extLst>
              <a:ext uri="{FF2B5EF4-FFF2-40B4-BE49-F238E27FC236}">
                <a16:creationId xmlns:a16="http://schemas.microsoft.com/office/drawing/2014/main" id="{6BE99A39-6746-A64F-9F2C-A8EA4AE7A355}"/>
              </a:ext>
            </a:extLst>
          </p:cNvPr>
          <p:cNvPicPr>
            <a:picLocks noChangeAspect="1"/>
          </p:cNvPicPr>
          <p:nvPr/>
        </p:nvPicPr>
        <p:blipFill>
          <a:blip r:embed="rId2" cstate="print"/>
          <a:stretch>
            <a:fillRect/>
          </a:stretch>
        </p:blipFill>
        <p:spPr>
          <a:xfrm>
            <a:off x="1524000" y="1179408"/>
            <a:ext cx="9144000" cy="3657600"/>
          </a:xfrm>
          <a:prstGeom prst="rect">
            <a:avLst/>
          </a:prstGeom>
        </p:spPr>
      </p:pic>
      <p:sp>
        <p:nvSpPr>
          <p:cNvPr id="7" name="Textplatzhalter 5">
            <a:extLst>
              <a:ext uri="{FF2B5EF4-FFF2-40B4-BE49-F238E27FC236}">
                <a16:creationId xmlns:a16="http://schemas.microsoft.com/office/drawing/2014/main" id="{FC968C34-8000-46E9-809C-3E6CFB92A579}"/>
              </a:ext>
            </a:extLst>
          </p:cNvPr>
          <p:cNvSpPr>
            <a:spLocks noGrp="1"/>
          </p:cNvSpPr>
          <p:nvPr/>
        </p:nvSpPr>
        <p:spPr>
          <a:xfrm>
            <a:off x="3407701" y="6633792"/>
            <a:ext cx="4578658" cy="2644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1"/>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6.2.2 Luftfahrzeugschleppstart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6.2.2. Schleppstart hinter Luftfahrzeugen </a:t>
            </a:r>
          </a:p>
        </p:txBody>
      </p:sp>
      <p:sp>
        <p:nvSpPr>
          <p:cNvPr id="3" name="Inhaltsplatzhalter 2"/>
          <p:cNvSpPr>
            <a:spLocks noGrp="1"/>
          </p:cNvSpPr>
          <p:nvPr>
            <p:ph idx="1"/>
          </p:nvPr>
        </p:nvSpPr>
        <p:spPr>
          <a:xfrm>
            <a:off x="5190008" y="3247696"/>
            <a:ext cx="6653050" cy="2964968"/>
          </a:xfrm>
        </p:spPr>
        <p:txBody>
          <a:bodyPr>
            <a:normAutofit lnSpcReduction="10000"/>
          </a:bodyPr>
          <a:lstStyle/>
          <a:p>
            <a:pPr marL="285750" indent="-285750">
              <a:buClr>
                <a:srgbClr val="FF0000"/>
              </a:buClr>
              <a:buFont typeface="Wingdings" pitchFamily="2" charset="2"/>
              <a:buChar char="Ø"/>
            </a:pPr>
            <a:r>
              <a:rPr lang="de-DE" sz="2000" dirty="0"/>
              <a:t>Wenn das Schleppseil z.B. in Folge von Turbulenzen stark durchhängt ( Situation (1) ), kannst du durch leichtes schieben das Seil wieder straffen.</a:t>
            </a:r>
          </a:p>
          <a:p>
            <a:pPr marL="285750" indent="-285750">
              <a:buClr>
                <a:srgbClr val="FF0000"/>
              </a:buClr>
              <a:buFont typeface="Wingdings" pitchFamily="2" charset="2"/>
              <a:buChar char="Ø"/>
            </a:pPr>
            <a:r>
              <a:rPr lang="de-DE" sz="2000" dirty="0"/>
              <a:t>Wenn Schieben nicht ausreicht, kannst du zusätzlich jedoch nur vorsichtig die Luftbremsen etwas ausfahren (nicht beim Kreisen und nicht während des Startvorgangs).</a:t>
            </a:r>
          </a:p>
          <a:p>
            <a:pPr marL="285750" indent="-285750">
              <a:buClr>
                <a:srgbClr val="FF0000"/>
              </a:buClr>
              <a:buFont typeface="Wingdings" pitchFamily="2" charset="2"/>
              <a:buChar char="Ø"/>
            </a:pPr>
            <a:r>
              <a:rPr lang="de-DE" sz="2000" dirty="0"/>
              <a:t>Beginnt der Seildurchhang sich zu reduzieren, also noch bevor das Schleppseil vollständig gespannt ist, </a:t>
            </a:r>
            <a:r>
              <a:rPr lang="nl-NL" sz="2000" dirty="0"/>
              <a:t> müssen die Luftbremsen wieder eingefahren werden. Sonst ist der Ruck beim Straffen des Schleppseils unnötig groß.</a:t>
            </a:r>
            <a:endParaRPr lang="de-DE" dirty="0"/>
          </a:p>
        </p:txBody>
      </p:sp>
      <p:sp>
        <p:nvSpPr>
          <p:cNvPr id="4" name="Foliennummernplatzhalter 3"/>
          <p:cNvSpPr>
            <a:spLocks noGrp="1"/>
          </p:cNvSpPr>
          <p:nvPr>
            <p:ph type="sldNum" sz="quarter" idx="12"/>
          </p:nvPr>
        </p:nvSpPr>
        <p:spPr/>
        <p:txBody>
          <a:bodyPr/>
          <a:lstStyle/>
          <a:p>
            <a:fld id="{1BAF13B1-D0BA-4A19-B609-64C08BFDA19E}" type="slidenum">
              <a:rPr lang="de-DE" smtClean="0"/>
              <a:pPr/>
              <a:t>23</a:t>
            </a:fld>
            <a:endParaRPr lang="de-DE" dirty="0"/>
          </a:p>
        </p:txBody>
      </p:sp>
      <p:pic>
        <p:nvPicPr>
          <p:cNvPr id="6" name="Afbeelding 3">
            <a:extLst>
              <a:ext uri="{FF2B5EF4-FFF2-40B4-BE49-F238E27FC236}">
                <a16:creationId xmlns:a16="http://schemas.microsoft.com/office/drawing/2014/main" id="{FC610F88-2D6C-E547-BDE0-DC59094C266E}"/>
              </a:ext>
            </a:extLst>
          </p:cNvPr>
          <p:cNvPicPr>
            <a:picLocks noChangeAspect="1"/>
          </p:cNvPicPr>
          <p:nvPr/>
        </p:nvPicPr>
        <p:blipFill>
          <a:blip r:embed="rId2" cstate="print"/>
          <a:stretch>
            <a:fillRect/>
          </a:stretch>
        </p:blipFill>
        <p:spPr>
          <a:xfrm>
            <a:off x="1592677" y="728663"/>
            <a:ext cx="9006646" cy="2161595"/>
          </a:xfrm>
          <a:prstGeom prst="rect">
            <a:avLst/>
          </a:prstGeom>
        </p:spPr>
      </p:pic>
      <p:pic>
        <p:nvPicPr>
          <p:cNvPr id="7" name="Afbeelding 5">
            <a:extLst>
              <a:ext uri="{FF2B5EF4-FFF2-40B4-BE49-F238E27FC236}">
                <a16:creationId xmlns:a16="http://schemas.microsoft.com/office/drawing/2014/main" id="{82CF4959-43A8-6C4C-A273-FDD2E1A61E7A}"/>
              </a:ext>
            </a:extLst>
          </p:cNvPr>
          <p:cNvPicPr>
            <a:picLocks noChangeAspect="1"/>
          </p:cNvPicPr>
          <p:nvPr/>
        </p:nvPicPr>
        <p:blipFill>
          <a:blip r:embed="rId3" cstate="print"/>
          <a:stretch>
            <a:fillRect/>
          </a:stretch>
        </p:blipFill>
        <p:spPr>
          <a:xfrm>
            <a:off x="764273" y="3029080"/>
            <a:ext cx="3858828" cy="3402200"/>
          </a:xfrm>
          <a:prstGeom prst="rect">
            <a:avLst/>
          </a:prstGeom>
        </p:spPr>
      </p:pic>
      <p:sp>
        <p:nvSpPr>
          <p:cNvPr id="8" name="Textplatzhalter 5">
            <a:extLst>
              <a:ext uri="{FF2B5EF4-FFF2-40B4-BE49-F238E27FC236}">
                <a16:creationId xmlns:a16="http://schemas.microsoft.com/office/drawing/2014/main" id="{B8FE8D7E-9AAE-4714-80B5-348A9776C852}"/>
              </a:ext>
            </a:extLst>
          </p:cNvPr>
          <p:cNvSpPr>
            <a:spLocks noGrp="1"/>
          </p:cNvSpPr>
          <p:nvPr/>
        </p:nvSpPr>
        <p:spPr>
          <a:xfrm>
            <a:off x="3407701" y="6633792"/>
            <a:ext cx="4578658" cy="2644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1"/>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6.2.2 Luftfahrzeugschleppstart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6.2.2. Schleppstart hinter Luftfahrzeugen </a:t>
            </a:r>
          </a:p>
        </p:txBody>
      </p:sp>
      <p:sp>
        <p:nvSpPr>
          <p:cNvPr id="3" name="Inhaltsplatzhalter 2"/>
          <p:cNvSpPr>
            <a:spLocks noGrp="1"/>
          </p:cNvSpPr>
          <p:nvPr>
            <p:ph idx="1"/>
          </p:nvPr>
        </p:nvSpPr>
        <p:spPr>
          <a:xfrm>
            <a:off x="403304" y="1083013"/>
            <a:ext cx="11788696" cy="5333553"/>
          </a:xfrm>
        </p:spPr>
        <p:txBody>
          <a:bodyPr>
            <a:normAutofit/>
          </a:bodyPr>
          <a:lstStyle/>
          <a:p>
            <a:pPr marL="285750" indent="-285750">
              <a:buClr>
                <a:srgbClr val="FF0000"/>
              </a:buClr>
              <a:buFont typeface="Wingdings" pitchFamily="2" charset="2"/>
              <a:buChar char="Ø"/>
            </a:pPr>
            <a:r>
              <a:rPr lang="de-DE" sz="2400" dirty="0"/>
              <a:t>Bei starkem Gegenwind muss der Windgradient in Bodennähe berücksichtigt werden.</a:t>
            </a:r>
          </a:p>
          <a:p>
            <a:pPr marL="285750" indent="-285750">
              <a:buClr>
                <a:srgbClr val="FF0000"/>
              </a:buClr>
              <a:buFont typeface="Wingdings" pitchFamily="2" charset="2"/>
              <a:buChar char="Ø"/>
            </a:pPr>
            <a:r>
              <a:rPr lang="de-DE" sz="2400" dirty="0"/>
              <a:t>Sage dem Schlepppilioten wenn dein Segelflugzeug schneller geschleppt werden muss,</a:t>
            </a:r>
            <a:br>
              <a:rPr lang="de-DE" sz="2400" dirty="0"/>
            </a:br>
            <a:r>
              <a:rPr lang="de-DE" sz="2400" dirty="0"/>
              <a:t>weil es z.B. durch Wasserbalast mit hoher Flächenbelastung fliegt. </a:t>
            </a:r>
          </a:p>
          <a:p>
            <a:pPr marL="285750" indent="-285750">
              <a:buClr>
                <a:srgbClr val="FF0000"/>
              </a:buClr>
              <a:buFont typeface="Wingdings" pitchFamily="2" charset="2"/>
              <a:buChar char="Ø"/>
            </a:pPr>
            <a:r>
              <a:rPr lang="de-DE" sz="2400" dirty="0"/>
              <a:t>Der Schlepp-Pilot wird dann nach dem Abheben nicht sofort mit geringer Geschwindigkeit steigen, sondern in Bodennähe bleiben, bis die Schleppgeschwindigkeit für beide Flugzeuge hoch genug ist.</a:t>
            </a:r>
          </a:p>
        </p:txBody>
      </p:sp>
      <p:sp>
        <p:nvSpPr>
          <p:cNvPr id="4" name="Foliennummernplatzhalter 3"/>
          <p:cNvSpPr>
            <a:spLocks noGrp="1"/>
          </p:cNvSpPr>
          <p:nvPr>
            <p:ph type="sldNum" sz="quarter" idx="12"/>
          </p:nvPr>
        </p:nvSpPr>
        <p:spPr/>
        <p:txBody>
          <a:bodyPr/>
          <a:lstStyle/>
          <a:p>
            <a:fld id="{1BAF13B1-D0BA-4A19-B609-64C08BFDA19E}" type="slidenum">
              <a:rPr lang="de-DE" smtClean="0"/>
              <a:pPr/>
              <a:t>24</a:t>
            </a:fld>
            <a:endParaRPr lang="de-DE" dirty="0"/>
          </a:p>
        </p:txBody>
      </p:sp>
      <p:sp>
        <p:nvSpPr>
          <p:cNvPr id="7" name="Textplatzhalter 5">
            <a:extLst>
              <a:ext uri="{FF2B5EF4-FFF2-40B4-BE49-F238E27FC236}">
                <a16:creationId xmlns:a16="http://schemas.microsoft.com/office/drawing/2014/main" id="{AFC91FF1-6542-473E-9125-0C4548A7030D}"/>
              </a:ext>
            </a:extLst>
          </p:cNvPr>
          <p:cNvSpPr>
            <a:spLocks noGrp="1"/>
          </p:cNvSpPr>
          <p:nvPr/>
        </p:nvSpPr>
        <p:spPr>
          <a:xfrm>
            <a:off x="3407701" y="6633792"/>
            <a:ext cx="4578658" cy="2644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1"/>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6.2.2 Luftfahrzeugschleppstart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p:cNvPicPr>
            <a:picLocks noChangeAspect="1"/>
          </p:cNvPicPr>
          <p:nvPr/>
        </p:nvPicPr>
        <p:blipFill>
          <a:blip r:embed="rId2"/>
          <a:stretch>
            <a:fillRect/>
          </a:stretch>
        </p:blipFill>
        <p:spPr>
          <a:xfrm>
            <a:off x="2564973" y="4827005"/>
            <a:ext cx="2938987" cy="1594115"/>
          </a:xfrm>
          <a:prstGeom prst="rect">
            <a:avLst/>
          </a:prstGeom>
        </p:spPr>
      </p:pic>
      <p:pic>
        <p:nvPicPr>
          <p:cNvPr id="8" name="Grafik 7"/>
          <p:cNvPicPr>
            <a:picLocks noChangeAspect="1"/>
          </p:cNvPicPr>
          <p:nvPr/>
        </p:nvPicPr>
        <p:blipFill>
          <a:blip r:embed="rId3"/>
          <a:stretch>
            <a:fillRect/>
          </a:stretch>
        </p:blipFill>
        <p:spPr>
          <a:xfrm>
            <a:off x="2638443" y="2174395"/>
            <a:ext cx="2943044" cy="1596486"/>
          </a:xfrm>
          <a:prstGeom prst="rect">
            <a:avLst/>
          </a:prstGeom>
        </p:spPr>
      </p:pic>
      <p:pic>
        <p:nvPicPr>
          <p:cNvPr id="7" name="Grafik 6"/>
          <p:cNvPicPr>
            <a:picLocks noChangeAspect="1"/>
          </p:cNvPicPr>
          <p:nvPr/>
        </p:nvPicPr>
        <p:blipFill>
          <a:blip r:embed="rId4"/>
          <a:stretch>
            <a:fillRect/>
          </a:stretch>
        </p:blipFill>
        <p:spPr>
          <a:xfrm>
            <a:off x="355852" y="837062"/>
            <a:ext cx="2943043" cy="1593724"/>
          </a:xfrm>
          <a:prstGeom prst="rect">
            <a:avLst/>
          </a:prstGeom>
        </p:spPr>
      </p:pic>
      <p:sp>
        <p:nvSpPr>
          <p:cNvPr id="2" name="Titel 1"/>
          <p:cNvSpPr>
            <a:spLocks noGrp="1"/>
          </p:cNvSpPr>
          <p:nvPr>
            <p:ph type="title"/>
          </p:nvPr>
        </p:nvSpPr>
        <p:spPr/>
        <p:txBody>
          <a:bodyPr>
            <a:normAutofit fontScale="90000"/>
          </a:bodyPr>
          <a:lstStyle/>
          <a:p>
            <a:r>
              <a:rPr lang="de-DE" dirty="0"/>
              <a:t>6.2.2. Schleppstart hinter Luftfahrzeugen </a:t>
            </a:r>
          </a:p>
        </p:txBody>
      </p:sp>
      <p:sp>
        <p:nvSpPr>
          <p:cNvPr id="3" name="Inhaltsplatzhalter 2"/>
          <p:cNvSpPr>
            <a:spLocks noGrp="1"/>
          </p:cNvSpPr>
          <p:nvPr>
            <p:ph idx="1"/>
          </p:nvPr>
        </p:nvSpPr>
        <p:spPr>
          <a:xfrm>
            <a:off x="5817477" y="1275137"/>
            <a:ext cx="6085490" cy="5551331"/>
          </a:xfrm>
        </p:spPr>
        <p:txBody>
          <a:bodyPr>
            <a:normAutofit/>
          </a:bodyPr>
          <a:lstStyle/>
          <a:p>
            <a:pPr marL="342900" indent="-342900">
              <a:buClr>
                <a:srgbClr val="FF0000"/>
              </a:buClr>
              <a:buFont typeface="+mj-lt"/>
              <a:buAutoNum type="arabicPeriod"/>
            </a:pPr>
            <a:r>
              <a:rPr lang="nl-NL" sz="2400" dirty="0"/>
              <a:t>Bei ausreichenden Platzverhältnissen wird das Segelflugzeug leicht luvseitig versetzt aufgestellt, um den Wetterfahneneffekt zu kompensieren. Bild (1)</a:t>
            </a:r>
          </a:p>
          <a:p>
            <a:pPr marL="342900" indent="-342900">
              <a:buClr>
                <a:srgbClr val="FF0000"/>
              </a:buClr>
              <a:buFont typeface="+mj-lt"/>
              <a:buAutoNum type="arabicPeriod"/>
            </a:pPr>
            <a:r>
              <a:rPr lang="nl-NL" sz="2400" dirty="0"/>
              <a:t>So lange als möglich am Boden rollen, um</a:t>
            </a:r>
            <a:br>
              <a:rPr lang="nl-NL" sz="2400" dirty="0"/>
            </a:br>
            <a:r>
              <a:rPr lang="nl-NL" sz="2400" dirty="0"/>
              <a:t>die Abdrift durch den Seitenwind zu vermeiden. Bild (2)</a:t>
            </a:r>
          </a:p>
          <a:p>
            <a:pPr marL="342900" indent="-342900">
              <a:buClr>
                <a:srgbClr val="FF0000"/>
              </a:buClr>
              <a:buFont typeface="+mj-lt"/>
              <a:buAutoNum type="arabicPeriod"/>
            </a:pPr>
            <a:r>
              <a:rPr lang="nl-NL" sz="2400" dirty="0"/>
              <a:t>Nach dem Abheben gegen den Wind vorhalten. Richtungsänderung des Segelflugzeuges nur mit wenig Schräglage einleiten. Bild (3)</a:t>
            </a:r>
          </a:p>
          <a:p>
            <a:pPr marL="342900" indent="-342900">
              <a:buClr>
                <a:srgbClr val="FF0000"/>
              </a:buClr>
              <a:buFont typeface="+mj-lt"/>
              <a:buAutoNum type="arabicPeriod"/>
            </a:pPr>
            <a:r>
              <a:rPr lang="nl-NL" sz="2400" dirty="0"/>
              <a:t>Sobald auch das Schleppflugzeug abgehoben hat, hält der gesamte Schleppzug als eine Einheit gegen den Wind vor um die Abdrift von der Bahn zu verhindern. Bild (4) </a:t>
            </a:r>
            <a:endParaRPr lang="de-DE" dirty="0"/>
          </a:p>
        </p:txBody>
      </p:sp>
      <p:sp>
        <p:nvSpPr>
          <p:cNvPr id="4" name="Foliennummernplatzhalter 3"/>
          <p:cNvSpPr>
            <a:spLocks noGrp="1"/>
          </p:cNvSpPr>
          <p:nvPr>
            <p:ph type="sldNum" sz="quarter" idx="12"/>
          </p:nvPr>
        </p:nvSpPr>
        <p:spPr/>
        <p:txBody>
          <a:bodyPr/>
          <a:lstStyle/>
          <a:p>
            <a:fld id="{1BAF13B1-D0BA-4A19-B609-64C08BFDA19E}" type="slidenum">
              <a:rPr lang="de-DE" smtClean="0"/>
              <a:pPr/>
              <a:t>25</a:t>
            </a:fld>
            <a:endParaRPr lang="de-DE" dirty="0"/>
          </a:p>
        </p:txBody>
      </p:sp>
      <p:sp>
        <p:nvSpPr>
          <p:cNvPr id="9" name="Tekstvak 16">
            <a:extLst>
              <a:ext uri="{FF2B5EF4-FFF2-40B4-BE49-F238E27FC236}">
                <a16:creationId xmlns:a16="http://schemas.microsoft.com/office/drawing/2014/main" id="{58F07A3E-01D0-FD40-AA8C-436AB8B965A9}"/>
              </a:ext>
            </a:extLst>
          </p:cNvPr>
          <p:cNvSpPr txBox="1"/>
          <p:nvPr/>
        </p:nvSpPr>
        <p:spPr>
          <a:xfrm>
            <a:off x="5965945" y="720000"/>
            <a:ext cx="6015848" cy="461665"/>
          </a:xfrm>
          <a:prstGeom prst="rect">
            <a:avLst/>
          </a:prstGeom>
          <a:solidFill>
            <a:schemeClr val="accent1"/>
          </a:solidFill>
        </p:spPr>
        <p:txBody>
          <a:bodyPr wrap="square" rtlCol="0">
            <a:spAutoFit/>
          </a:bodyPr>
          <a:lstStyle/>
          <a:p>
            <a:r>
              <a:rPr lang="de-DE" altLang="nl-NL" sz="2400" dirty="0">
                <a:solidFill>
                  <a:schemeClr val="bg1"/>
                </a:solidFill>
              </a:rPr>
              <a:t>Schleppstart bei Seitenwind</a:t>
            </a:r>
          </a:p>
        </p:txBody>
      </p:sp>
      <p:pic>
        <p:nvPicPr>
          <p:cNvPr id="11" name="Grafik 10"/>
          <p:cNvPicPr>
            <a:picLocks noChangeAspect="1"/>
          </p:cNvPicPr>
          <p:nvPr/>
        </p:nvPicPr>
        <p:blipFill>
          <a:blip r:embed="rId5"/>
          <a:stretch>
            <a:fillRect/>
          </a:stretch>
        </p:blipFill>
        <p:spPr>
          <a:xfrm>
            <a:off x="360254" y="3495917"/>
            <a:ext cx="2938986" cy="1596486"/>
          </a:xfrm>
          <a:prstGeom prst="rect">
            <a:avLst/>
          </a:prstGeom>
        </p:spPr>
      </p:pic>
      <p:sp>
        <p:nvSpPr>
          <p:cNvPr id="10" name="Textplatzhalter 5">
            <a:extLst>
              <a:ext uri="{FF2B5EF4-FFF2-40B4-BE49-F238E27FC236}">
                <a16:creationId xmlns:a16="http://schemas.microsoft.com/office/drawing/2014/main" id="{876EBB90-EFC9-4867-B893-39FAA862F755}"/>
              </a:ext>
            </a:extLst>
          </p:cNvPr>
          <p:cNvSpPr>
            <a:spLocks noGrp="1"/>
          </p:cNvSpPr>
          <p:nvPr/>
        </p:nvSpPr>
        <p:spPr>
          <a:xfrm>
            <a:off x="3407701" y="6633792"/>
            <a:ext cx="4578658" cy="2644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1"/>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6.2.2 Luftfahrzeugschleppstart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6.2.2. Schleppstart hinter Luftfahrzeugen </a:t>
            </a:r>
          </a:p>
        </p:txBody>
      </p:sp>
      <p:sp>
        <p:nvSpPr>
          <p:cNvPr id="3" name="Inhaltsplatzhalter 2"/>
          <p:cNvSpPr>
            <a:spLocks noGrp="1"/>
          </p:cNvSpPr>
          <p:nvPr>
            <p:ph idx="1"/>
          </p:nvPr>
        </p:nvSpPr>
        <p:spPr>
          <a:xfrm>
            <a:off x="5405832" y="1418898"/>
            <a:ext cx="6437370" cy="3153184"/>
          </a:xfrm>
        </p:spPr>
        <p:txBody>
          <a:bodyPr>
            <a:normAutofit/>
          </a:bodyPr>
          <a:lstStyle/>
          <a:p>
            <a:pPr marL="285750" indent="-285750">
              <a:lnSpc>
                <a:spcPct val="100000"/>
              </a:lnSpc>
              <a:buClr>
                <a:srgbClr val="FF0000"/>
              </a:buClr>
              <a:buFont typeface="Wingdings" pitchFamily="2" charset="2"/>
              <a:buChar char="Ø"/>
            </a:pPr>
            <a:r>
              <a:rPr lang="nl-NL" sz="2000" dirty="0"/>
              <a:t>Hat der Schleppzug seine Zielhöhe erreicht oder gibt der Schlepp-Pilot ein Zeichen</a:t>
            </a:r>
            <a:br>
              <a:rPr lang="nl-NL" sz="2000" dirty="0"/>
            </a:br>
            <a:r>
              <a:rPr lang="nl-NL" sz="2000" dirty="0"/>
              <a:t>(ggf. Rollbewegung um die Längsachse), so klinkt der Pilot des Segelflugzeugs aus. </a:t>
            </a:r>
          </a:p>
          <a:p>
            <a:pPr marL="285750" indent="-285750">
              <a:lnSpc>
                <a:spcPct val="100000"/>
              </a:lnSpc>
              <a:buClr>
                <a:srgbClr val="FF0000"/>
              </a:buClr>
              <a:buFont typeface="Wingdings" pitchFamily="2" charset="2"/>
              <a:buChar char="Ø"/>
            </a:pPr>
            <a:r>
              <a:rPr lang="de-DE" sz="2000" dirty="0"/>
              <a:t>Ist der Luftraum neben dem Segelflugzeug frei und ist das Abfallen des Schleppseils einwandfrei beobachtet, so wird das Segelflugzeug mit einer leichten Richtungsänderung (bis 30°) nach rechts abdrehen und die Fahrt auf Normalfahrt reduzieren. </a:t>
            </a:r>
          </a:p>
        </p:txBody>
      </p:sp>
      <p:sp>
        <p:nvSpPr>
          <p:cNvPr id="4" name="Foliennummernplatzhalter 3"/>
          <p:cNvSpPr>
            <a:spLocks noGrp="1"/>
          </p:cNvSpPr>
          <p:nvPr>
            <p:ph type="sldNum" sz="quarter" idx="12"/>
          </p:nvPr>
        </p:nvSpPr>
        <p:spPr/>
        <p:txBody>
          <a:bodyPr/>
          <a:lstStyle/>
          <a:p>
            <a:fld id="{1BAF13B1-D0BA-4A19-B609-64C08BFDA19E}" type="slidenum">
              <a:rPr lang="de-DE" smtClean="0"/>
              <a:pPr/>
              <a:t>26</a:t>
            </a:fld>
            <a:endParaRPr lang="de-DE" dirty="0"/>
          </a:p>
        </p:txBody>
      </p:sp>
      <p:sp>
        <p:nvSpPr>
          <p:cNvPr id="7" name="Tekstvak 16">
            <a:extLst>
              <a:ext uri="{FF2B5EF4-FFF2-40B4-BE49-F238E27FC236}">
                <a16:creationId xmlns:a16="http://schemas.microsoft.com/office/drawing/2014/main" id="{58F07A3E-01D0-FD40-AA8C-436AB8B965A9}"/>
              </a:ext>
            </a:extLst>
          </p:cNvPr>
          <p:cNvSpPr txBox="1"/>
          <p:nvPr/>
        </p:nvSpPr>
        <p:spPr>
          <a:xfrm>
            <a:off x="211532" y="814593"/>
            <a:ext cx="6015848" cy="461665"/>
          </a:xfrm>
          <a:prstGeom prst="rect">
            <a:avLst/>
          </a:prstGeom>
          <a:solidFill>
            <a:schemeClr val="accent1"/>
          </a:solidFill>
        </p:spPr>
        <p:txBody>
          <a:bodyPr wrap="square" rtlCol="0">
            <a:spAutoFit/>
          </a:bodyPr>
          <a:lstStyle/>
          <a:p>
            <a:r>
              <a:rPr lang="de-DE" altLang="nl-NL" sz="2400" dirty="0">
                <a:solidFill>
                  <a:schemeClr val="bg1"/>
                </a:solidFill>
              </a:rPr>
              <a:t>Ausklinken nach dem Schleppstart</a:t>
            </a:r>
          </a:p>
        </p:txBody>
      </p:sp>
      <p:pic>
        <p:nvPicPr>
          <p:cNvPr id="6" name="Grafik 5"/>
          <p:cNvPicPr>
            <a:picLocks noChangeAspect="1"/>
          </p:cNvPicPr>
          <p:nvPr/>
        </p:nvPicPr>
        <p:blipFill>
          <a:blip r:embed="rId2"/>
          <a:stretch>
            <a:fillRect/>
          </a:stretch>
        </p:blipFill>
        <p:spPr>
          <a:xfrm>
            <a:off x="211532" y="1489625"/>
            <a:ext cx="5194300" cy="2666500"/>
          </a:xfrm>
          <a:prstGeom prst="rect">
            <a:avLst/>
          </a:prstGeom>
        </p:spPr>
      </p:pic>
      <p:sp>
        <p:nvSpPr>
          <p:cNvPr id="9" name="Textfeld 8"/>
          <p:cNvSpPr txBox="1"/>
          <p:nvPr/>
        </p:nvSpPr>
        <p:spPr>
          <a:xfrm>
            <a:off x="211532" y="4572082"/>
            <a:ext cx="11872518" cy="1831271"/>
          </a:xfrm>
          <a:prstGeom prst="rect">
            <a:avLst/>
          </a:prstGeom>
          <a:noFill/>
        </p:spPr>
        <p:txBody>
          <a:bodyPr wrap="square" rtlCol="0">
            <a:spAutoFit/>
          </a:bodyPr>
          <a:lstStyle/>
          <a:p>
            <a:pPr marL="285750" indent="-285750">
              <a:lnSpc>
                <a:spcPct val="90000"/>
              </a:lnSpc>
              <a:buClr>
                <a:srgbClr val="FF0000"/>
              </a:buClr>
              <a:buFont typeface="Wingdings" pitchFamily="2" charset="2"/>
              <a:buChar char="Ø"/>
            </a:pPr>
            <a:r>
              <a:rPr lang="de-DE" sz="2000" dirty="0"/>
              <a:t>Der Pilot muss weiterhin den Flugweg des schleppenden Luftfahrzeuges bis zu einer sicheren Entfernung beobachten. Danach kann er nach freiem Ermessen den Flug fortsetzen. </a:t>
            </a:r>
          </a:p>
          <a:p>
            <a:pPr marL="285750" indent="-285750">
              <a:lnSpc>
                <a:spcPct val="90000"/>
              </a:lnSpc>
              <a:spcBef>
                <a:spcPts val="600"/>
              </a:spcBef>
              <a:buClr>
                <a:srgbClr val="FF0000"/>
              </a:buClr>
              <a:buFont typeface="Wingdings" pitchFamily="2" charset="2"/>
              <a:buChar char="Ø"/>
            </a:pPr>
            <a:r>
              <a:rPr lang="de-DE" sz="2000" dirty="0"/>
              <a:t>Nachdem der Schlepp-Pilot das Ausklinken festgestellt hat, muss sich das Schlepp-flugzeug in einem gestreckten Gleitflug geradeaus vom Segelflugzeug entfernen. Erst wenn die Entfernung und der Höhenunterschied eine Zusammenstoßgefahr unmöglich machen, darf eine Änderung der Flugrichtung vorgenommen werden.  </a:t>
            </a:r>
            <a:endParaRPr lang="nl-NL" sz="2000" dirty="0"/>
          </a:p>
        </p:txBody>
      </p:sp>
      <p:sp>
        <p:nvSpPr>
          <p:cNvPr id="10" name="Textplatzhalter 5">
            <a:extLst>
              <a:ext uri="{FF2B5EF4-FFF2-40B4-BE49-F238E27FC236}">
                <a16:creationId xmlns:a16="http://schemas.microsoft.com/office/drawing/2014/main" id="{AC9965F7-F965-4E10-B5A9-C12783DEB206}"/>
              </a:ext>
            </a:extLst>
          </p:cNvPr>
          <p:cNvSpPr>
            <a:spLocks noGrp="1"/>
          </p:cNvSpPr>
          <p:nvPr/>
        </p:nvSpPr>
        <p:spPr>
          <a:xfrm>
            <a:off x="3407701" y="6633792"/>
            <a:ext cx="4578658" cy="2644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1"/>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6.2.2 Luftfahrzeugschleppstart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5210" y="1379806"/>
            <a:ext cx="6230126" cy="44666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6" name="Text Box 4"/>
          <p:cNvSpPr txBox="1">
            <a:spLocks noChangeArrowheads="1"/>
          </p:cNvSpPr>
          <p:nvPr/>
        </p:nvSpPr>
        <p:spPr bwMode="auto">
          <a:xfrm>
            <a:off x="409521" y="1552819"/>
            <a:ext cx="4960292" cy="3930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buClrTx/>
              <a:buFontTx/>
              <a:buNone/>
            </a:pPr>
            <a:r>
              <a:rPr lang="de-DE" altLang="de-DE" sz="2100" b="1" dirty="0">
                <a:latin typeface="Calibri" panose="020F0502020204030204" pitchFamily="34" charset="0"/>
                <a:cs typeface="Arial" panose="020B0604020202020204" pitchFamily="34" charset="0"/>
              </a:rPr>
              <a:t>Eigenstarter</a:t>
            </a:r>
          </a:p>
          <a:p>
            <a:pPr marL="207942" indent="-207942">
              <a:buSzPct val="45000"/>
              <a:buFont typeface="Wingdings" panose="05000000000000000000" pitchFamily="2" charset="2"/>
              <a:buChar char=""/>
            </a:pPr>
            <a:r>
              <a:rPr lang="de-DE" altLang="de-DE" sz="2100" dirty="0">
                <a:latin typeface="Calibri" panose="020F0502020204030204" pitchFamily="34" charset="0"/>
                <a:cs typeface="Arial" panose="020B0604020202020204" pitchFamily="34" charset="0"/>
              </a:rPr>
              <a:t>nicht auf Windenschlepp oder Flugzeugschlepp angewiesen.</a:t>
            </a:r>
          </a:p>
          <a:p>
            <a:pPr marL="207942" indent="-207942">
              <a:buSzPct val="45000"/>
              <a:buFont typeface="Wingdings" panose="05000000000000000000" pitchFamily="2" charset="2"/>
              <a:buChar char=""/>
            </a:pPr>
            <a:r>
              <a:rPr lang="de-DE" altLang="de-DE" sz="2100" dirty="0">
                <a:latin typeface="Calibri" panose="020F0502020204030204" pitchFamily="34" charset="0"/>
                <a:cs typeface="Arial" panose="020B0604020202020204" pitchFamily="34" charset="0"/>
              </a:rPr>
              <a:t>Start ohne fremde Hilfe möglich.</a:t>
            </a:r>
          </a:p>
          <a:p>
            <a:pPr>
              <a:lnSpc>
                <a:spcPct val="100000"/>
              </a:lnSpc>
              <a:buClrTx/>
              <a:buFontTx/>
              <a:buNone/>
            </a:pPr>
            <a:endParaRPr lang="de-DE" altLang="de-DE" sz="2100" dirty="0">
              <a:latin typeface="Calibri" panose="020F0502020204030204" pitchFamily="34" charset="0"/>
              <a:cs typeface="Arial" panose="020B0604020202020204" pitchFamily="34" charset="0"/>
            </a:endParaRPr>
          </a:p>
          <a:p>
            <a:pPr>
              <a:lnSpc>
                <a:spcPct val="100000"/>
              </a:lnSpc>
              <a:buClrTx/>
              <a:buFontTx/>
              <a:buNone/>
            </a:pPr>
            <a:r>
              <a:rPr lang="de-DE" altLang="de-DE" sz="2100" b="1" dirty="0">
                <a:latin typeface="Calibri" panose="020F0502020204030204" pitchFamily="34" charset="0"/>
                <a:cs typeface="Arial" panose="020B0604020202020204" pitchFamily="34" charset="0"/>
              </a:rPr>
              <a:t>Turbos</a:t>
            </a:r>
          </a:p>
          <a:p>
            <a:pPr marL="207942" indent="-207942">
              <a:buSzPct val="45000"/>
              <a:buFont typeface="Wingdings" panose="05000000000000000000" pitchFamily="2" charset="2"/>
              <a:buChar char=""/>
            </a:pPr>
            <a:r>
              <a:rPr lang="de-DE" altLang="de-DE" sz="2100" dirty="0">
                <a:latin typeface="Calibri" panose="020F0502020204030204" pitchFamily="34" charset="0"/>
                <a:cs typeface="Arial" panose="020B0604020202020204" pitchFamily="34" charset="0"/>
              </a:rPr>
              <a:t>Segelflugzeuge mit einem weniger starken Motor.</a:t>
            </a:r>
          </a:p>
          <a:p>
            <a:pPr marL="207942" indent="-207942">
              <a:buSzPct val="45000"/>
              <a:buFont typeface="Wingdings" panose="05000000000000000000" pitchFamily="2" charset="2"/>
              <a:buChar char=""/>
            </a:pPr>
            <a:r>
              <a:rPr lang="de-DE" altLang="de-DE" sz="2100" dirty="0">
                <a:latin typeface="Calibri" panose="020F0502020204030204" pitchFamily="34" charset="0"/>
                <a:cs typeface="Arial" panose="020B0604020202020204" pitchFamily="34" charset="0"/>
              </a:rPr>
              <a:t>Eigenstart nicht möglich.</a:t>
            </a:r>
          </a:p>
          <a:p>
            <a:pPr>
              <a:lnSpc>
                <a:spcPct val="100000"/>
              </a:lnSpc>
              <a:buClrTx/>
              <a:buFontTx/>
              <a:buNone/>
            </a:pPr>
            <a:endParaRPr lang="de-DE" altLang="de-DE" sz="2100" dirty="0">
              <a:latin typeface="Calibri" panose="020F0502020204030204" pitchFamily="34" charset="0"/>
              <a:cs typeface="Arial" panose="020B0604020202020204" pitchFamily="34" charset="0"/>
            </a:endParaRPr>
          </a:p>
          <a:p>
            <a:pPr>
              <a:lnSpc>
                <a:spcPct val="100000"/>
              </a:lnSpc>
              <a:buClrTx/>
              <a:buFontTx/>
              <a:buNone/>
            </a:pPr>
            <a:r>
              <a:rPr lang="de-DE" altLang="de-DE" sz="2100" dirty="0">
                <a:latin typeface="Calibri" panose="020F0502020204030204" pitchFamily="34" charset="0"/>
                <a:cs typeface="Arial" panose="020B0604020202020204" pitchFamily="34" charset="0"/>
              </a:rPr>
              <a:t>In beiden Fällen gilt: Der Motor kann eine Außenlandung verhindern (erspart das Zurückholen).</a:t>
            </a:r>
          </a:p>
        </p:txBody>
      </p:sp>
      <p:sp>
        <p:nvSpPr>
          <p:cNvPr id="6" name="Foliennummernplatzhalter 3"/>
          <p:cNvSpPr>
            <a:spLocks noGrp="1"/>
          </p:cNvSpPr>
          <p:nvPr>
            <p:ph type="sldNum" sz="quarter" idx="12"/>
          </p:nvPr>
        </p:nvSpPr>
        <p:spPr>
          <a:xfrm>
            <a:off x="11480233" y="6570000"/>
            <a:ext cx="540000" cy="288000"/>
          </a:xfrm>
        </p:spPr>
        <p:txBody>
          <a:bodyPr/>
          <a:lstStyle/>
          <a:p>
            <a:fld id="{1BAF13B1-D0BA-4A19-B609-64C08BFDA19E}" type="slidenum">
              <a:rPr lang="de-DE" smtClean="0"/>
              <a:pPr/>
              <a:t>27</a:t>
            </a:fld>
            <a:endParaRPr lang="de-DE" dirty="0"/>
          </a:p>
        </p:txBody>
      </p:sp>
      <p:sp>
        <p:nvSpPr>
          <p:cNvPr id="7" name="Titel 1"/>
          <p:cNvSpPr txBox="1">
            <a:spLocks/>
          </p:cNvSpPr>
          <p:nvPr/>
        </p:nvSpPr>
        <p:spPr>
          <a:xfrm>
            <a:off x="862451" y="97226"/>
            <a:ext cx="7902858" cy="504000"/>
          </a:xfrm>
          <a:prstGeom prst="rect">
            <a:avLst/>
          </a:prstGeom>
        </p:spPr>
        <p:txBody>
          <a:bodyPr>
            <a:normAutofit fontScale="90000" lnSpcReduction="10000"/>
          </a:bodyPr>
          <a:lstStyle>
            <a:lvl1pPr algn="ctr" defTabSz="914400" rtl="0" eaLnBrk="1" latinLnBrk="0" hangingPunct="1">
              <a:lnSpc>
                <a:spcPct val="90000"/>
              </a:lnSpc>
              <a:spcBef>
                <a:spcPct val="0"/>
              </a:spcBef>
              <a:buNone/>
              <a:defRPr sz="3600" kern="1200">
                <a:solidFill>
                  <a:srgbClr val="2B88D9"/>
                </a:solidFill>
                <a:effectLst>
                  <a:outerShdw blurRad="50800" dist="38100" dir="2700000" algn="tl" rotWithShape="0">
                    <a:prstClr val="black">
                      <a:alpha val="40000"/>
                    </a:prstClr>
                  </a:outerShdw>
                </a:effectLst>
                <a:latin typeface="+mj-lt"/>
                <a:ea typeface="+mj-ea"/>
                <a:cs typeface="+mj-cs"/>
              </a:defRPr>
            </a:lvl1pPr>
          </a:lstStyle>
          <a:p>
            <a:r>
              <a:rPr lang="de-DE" dirty="0"/>
              <a:t>6.2.3. Eigenstarter und Turbo</a:t>
            </a:r>
          </a:p>
        </p:txBody>
      </p:sp>
      <p:sp>
        <p:nvSpPr>
          <p:cNvPr id="8" name="Textplatzhalter 5">
            <a:extLst>
              <a:ext uri="{FF2B5EF4-FFF2-40B4-BE49-F238E27FC236}">
                <a16:creationId xmlns:a16="http://schemas.microsoft.com/office/drawing/2014/main" id="{69DD6167-3A33-4A32-8062-D45A3FBFF3F0}"/>
              </a:ext>
            </a:extLst>
          </p:cNvPr>
          <p:cNvSpPr>
            <a:spLocks noGrp="1"/>
          </p:cNvSpPr>
          <p:nvPr/>
        </p:nvSpPr>
        <p:spPr>
          <a:xfrm>
            <a:off x="3407701" y="6633792"/>
            <a:ext cx="4578658" cy="2644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1"/>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6.2.3 Eigenstarter und Turbo</a:t>
            </a:r>
          </a:p>
        </p:txBody>
      </p:sp>
    </p:spTree>
    <p:extLst>
      <p:ext uri="{BB962C8B-B14F-4D97-AF65-F5344CB8AC3E}">
        <p14:creationId xmlns:p14="http://schemas.microsoft.com/office/powerpoint/2010/main" val="424095610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6809" y="2621666"/>
            <a:ext cx="2188877" cy="38073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9" name="Rectangle 3"/>
          <p:cNvSpPr>
            <a:spLocks noChangeArrowheads="1"/>
          </p:cNvSpPr>
          <p:nvPr/>
        </p:nvSpPr>
        <p:spPr bwMode="auto">
          <a:xfrm>
            <a:off x="298411" y="1173457"/>
            <a:ext cx="2188878" cy="822218"/>
          </a:xfrm>
          <a:prstGeom prst="rect">
            <a:avLst/>
          </a:prstGeom>
          <a:solidFill>
            <a:srgbClr val="4472C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buClrTx/>
              <a:buFontTx/>
              <a:buNone/>
            </a:pPr>
            <a:r>
              <a:rPr lang="de-DE" altLang="de-DE" sz="2400" b="1" dirty="0">
                <a:solidFill>
                  <a:schemeClr val="bg1"/>
                </a:solidFill>
                <a:latin typeface="Calibri" panose="020F0502020204030204" pitchFamily="34" charset="0"/>
              </a:rPr>
              <a:t>Eigenstarter: Motor</a:t>
            </a:r>
          </a:p>
        </p:txBody>
      </p:sp>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1249" y="855999"/>
            <a:ext cx="6423776" cy="32841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1" name="Text Box 5"/>
          <p:cNvSpPr txBox="1">
            <a:spLocks noChangeArrowheads="1"/>
          </p:cNvSpPr>
          <p:nvPr/>
        </p:nvSpPr>
        <p:spPr bwMode="auto">
          <a:xfrm>
            <a:off x="2711097" y="4140107"/>
            <a:ext cx="9392015" cy="23301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marL="206375" indent="-206375">
              <a:tabLst>
                <a:tab pos="206375" algn="l"/>
                <a:tab pos="654050" algn="l"/>
                <a:tab pos="1103313" algn="l"/>
                <a:tab pos="1552575" algn="l"/>
                <a:tab pos="2001838" algn="l"/>
                <a:tab pos="2451100" algn="l"/>
                <a:tab pos="2900363" algn="l"/>
                <a:tab pos="3349625" algn="l"/>
                <a:tab pos="3798888" algn="l"/>
                <a:tab pos="4248150" algn="l"/>
                <a:tab pos="4697413" algn="l"/>
                <a:tab pos="5146675" algn="l"/>
                <a:tab pos="5595938" algn="l"/>
                <a:tab pos="6045200" algn="l"/>
                <a:tab pos="6494463" algn="l"/>
                <a:tab pos="6943725" algn="l"/>
                <a:tab pos="7392988" algn="l"/>
                <a:tab pos="7842250" algn="l"/>
                <a:tab pos="8291513" algn="l"/>
                <a:tab pos="8740775" algn="l"/>
                <a:tab pos="9190038" algn="l"/>
              </a:tabLst>
              <a:defRPr>
                <a:solidFill>
                  <a:srgbClr val="000000"/>
                </a:solidFill>
                <a:latin typeface="Arial" panose="020B0604020202020204" pitchFamily="34" charset="0"/>
                <a:ea typeface="Microsoft YaHei" panose="020B0503020204020204" pitchFamily="34" charset="-122"/>
              </a:defRPr>
            </a:lvl1pPr>
            <a:lvl2pPr>
              <a:tabLst>
                <a:tab pos="206375" algn="l"/>
                <a:tab pos="654050" algn="l"/>
                <a:tab pos="1103313" algn="l"/>
                <a:tab pos="1552575" algn="l"/>
                <a:tab pos="2001838" algn="l"/>
                <a:tab pos="2451100" algn="l"/>
                <a:tab pos="2900363" algn="l"/>
                <a:tab pos="3349625" algn="l"/>
                <a:tab pos="3798888" algn="l"/>
                <a:tab pos="4248150" algn="l"/>
                <a:tab pos="4697413" algn="l"/>
                <a:tab pos="5146675" algn="l"/>
                <a:tab pos="5595938" algn="l"/>
                <a:tab pos="6045200" algn="l"/>
                <a:tab pos="6494463" algn="l"/>
                <a:tab pos="6943725" algn="l"/>
                <a:tab pos="7392988" algn="l"/>
                <a:tab pos="7842250" algn="l"/>
                <a:tab pos="8291513" algn="l"/>
                <a:tab pos="8740775" algn="l"/>
                <a:tab pos="9190038" algn="l"/>
              </a:tabLst>
              <a:defRPr>
                <a:solidFill>
                  <a:srgbClr val="000000"/>
                </a:solidFill>
                <a:latin typeface="Arial" panose="020B0604020202020204" pitchFamily="34" charset="0"/>
                <a:ea typeface="Microsoft YaHei" panose="020B0503020204020204" pitchFamily="34" charset="-122"/>
              </a:defRPr>
            </a:lvl2pPr>
            <a:lvl3pPr>
              <a:tabLst>
                <a:tab pos="206375" algn="l"/>
                <a:tab pos="654050" algn="l"/>
                <a:tab pos="1103313" algn="l"/>
                <a:tab pos="1552575" algn="l"/>
                <a:tab pos="2001838" algn="l"/>
                <a:tab pos="2451100" algn="l"/>
                <a:tab pos="2900363" algn="l"/>
                <a:tab pos="3349625" algn="l"/>
                <a:tab pos="3798888" algn="l"/>
                <a:tab pos="4248150" algn="l"/>
                <a:tab pos="4697413" algn="l"/>
                <a:tab pos="5146675" algn="l"/>
                <a:tab pos="5595938" algn="l"/>
                <a:tab pos="6045200" algn="l"/>
                <a:tab pos="6494463" algn="l"/>
                <a:tab pos="6943725" algn="l"/>
                <a:tab pos="7392988" algn="l"/>
                <a:tab pos="7842250" algn="l"/>
                <a:tab pos="8291513" algn="l"/>
                <a:tab pos="8740775" algn="l"/>
                <a:tab pos="9190038" algn="l"/>
              </a:tabLst>
              <a:defRPr>
                <a:solidFill>
                  <a:srgbClr val="000000"/>
                </a:solidFill>
                <a:latin typeface="Arial" panose="020B0604020202020204" pitchFamily="34" charset="0"/>
                <a:ea typeface="Microsoft YaHei" panose="020B0503020204020204" pitchFamily="34" charset="-122"/>
              </a:defRPr>
            </a:lvl3pPr>
            <a:lvl4pPr>
              <a:tabLst>
                <a:tab pos="206375" algn="l"/>
                <a:tab pos="654050" algn="l"/>
                <a:tab pos="1103313" algn="l"/>
                <a:tab pos="1552575" algn="l"/>
                <a:tab pos="2001838" algn="l"/>
                <a:tab pos="2451100" algn="l"/>
                <a:tab pos="2900363" algn="l"/>
                <a:tab pos="3349625" algn="l"/>
                <a:tab pos="3798888" algn="l"/>
                <a:tab pos="4248150" algn="l"/>
                <a:tab pos="4697413" algn="l"/>
                <a:tab pos="5146675" algn="l"/>
                <a:tab pos="5595938" algn="l"/>
                <a:tab pos="6045200" algn="l"/>
                <a:tab pos="6494463" algn="l"/>
                <a:tab pos="6943725" algn="l"/>
                <a:tab pos="7392988" algn="l"/>
                <a:tab pos="7842250" algn="l"/>
                <a:tab pos="8291513" algn="l"/>
                <a:tab pos="8740775" algn="l"/>
                <a:tab pos="9190038" algn="l"/>
              </a:tabLst>
              <a:defRPr>
                <a:solidFill>
                  <a:srgbClr val="000000"/>
                </a:solidFill>
                <a:latin typeface="Arial" panose="020B0604020202020204" pitchFamily="34" charset="0"/>
                <a:ea typeface="Microsoft YaHei" panose="020B0503020204020204" pitchFamily="34" charset="-122"/>
              </a:defRPr>
            </a:lvl4pPr>
            <a:lvl5pPr>
              <a:tabLst>
                <a:tab pos="206375" algn="l"/>
                <a:tab pos="654050" algn="l"/>
                <a:tab pos="1103313" algn="l"/>
                <a:tab pos="1552575" algn="l"/>
                <a:tab pos="2001838" algn="l"/>
                <a:tab pos="2451100" algn="l"/>
                <a:tab pos="2900363" algn="l"/>
                <a:tab pos="3349625" algn="l"/>
                <a:tab pos="3798888" algn="l"/>
                <a:tab pos="4248150" algn="l"/>
                <a:tab pos="4697413" algn="l"/>
                <a:tab pos="5146675" algn="l"/>
                <a:tab pos="5595938" algn="l"/>
                <a:tab pos="6045200" algn="l"/>
                <a:tab pos="6494463" algn="l"/>
                <a:tab pos="6943725" algn="l"/>
                <a:tab pos="7392988" algn="l"/>
                <a:tab pos="7842250" algn="l"/>
                <a:tab pos="8291513" algn="l"/>
                <a:tab pos="8740775" algn="l"/>
                <a:tab pos="91900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06375" algn="l"/>
                <a:tab pos="654050" algn="l"/>
                <a:tab pos="1103313" algn="l"/>
                <a:tab pos="1552575" algn="l"/>
                <a:tab pos="2001838" algn="l"/>
                <a:tab pos="2451100" algn="l"/>
                <a:tab pos="2900363" algn="l"/>
                <a:tab pos="3349625" algn="l"/>
                <a:tab pos="3798888" algn="l"/>
                <a:tab pos="4248150" algn="l"/>
                <a:tab pos="4697413" algn="l"/>
                <a:tab pos="5146675" algn="l"/>
                <a:tab pos="5595938" algn="l"/>
                <a:tab pos="6045200" algn="l"/>
                <a:tab pos="6494463" algn="l"/>
                <a:tab pos="6943725" algn="l"/>
                <a:tab pos="7392988" algn="l"/>
                <a:tab pos="7842250" algn="l"/>
                <a:tab pos="8291513" algn="l"/>
                <a:tab pos="8740775" algn="l"/>
                <a:tab pos="91900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06375" algn="l"/>
                <a:tab pos="654050" algn="l"/>
                <a:tab pos="1103313" algn="l"/>
                <a:tab pos="1552575" algn="l"/>
                <a:tab pos="2001838" algn="l"/>
                <a:tab pos="2451100" algn="l"/>
                <a:tab pos="2900363" algn="l"/>
                <a:tab pos="3349625" algn="l"/>
                <a:tab pos="3798888" algn="l"/>
                <a:tab pos="4248150" algn="l"/>
                <a:tab pos="4697413" algn="l"/>
                <a:tab pos="5146675" algn="l"/>
                <a:tab pos="5595938" algn="l"/>
                <a:tab pos="6045200" algn="l"/>
                <a:tab pos="6494463" algn="l"/>
                <a:tab pos="6943725" algn="l"/>
                <a:tab pos="7392988" algn="l"/>
                <a:tab pos="7842250" algn="l"/>
                <a:tab pos="8291513" algn="l"/>
                <a:tab pos="8740775" algn="l"/>
                <a:tab pos="91900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06375" algn="l"/>
                <a:tab pos="654050" algn="l"/>
                <a:tab pos="1103313" algn="l"/>
                <a:tab pos="1552575" algn="l"/>
                <a:tab pos="2001838" algn="l"/>
                <a:tab pos="2451100" algn="l"/>
                <a:tab pos="2900363" algn="l"/>
                <a:tab pos="3349625" algn="l"/>
                <a:tab pos="3798888" algn="l"/>
                <a:tab pos="4248150" algn="l"/>
                <a:tab pos="4697413" algn="l"/>
                <a:tab pos="5146675" algn="l"/>
                <a:tab pos="5595938" algn="l"/>
                <a:tab pos="6045200" algn="l"/>
                <a:tab pos="6494463" algn="l"/>
                <a:tab pos="6943725" algn="l"/>
                <a:tab pos="7392988" algn="l"/>
                <a:tab pos="7842250" algn="l"/>
                <a:tab pos="8291513" algn="l"/>
                <a:tab pos="8740775" algn="l"/>
                <a:tab pos="91900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06375" algn="l"/>
                <a:tab pos="654050" algn="l"/>
                <a:tab pos="1103313" algn="l"/>
                <a:tab pos="1552575" algn="l"/>
                <a:tab pos="2001838" algn="l"/>
                <a:tab pos="2451100" algn="l"/>
                <a:tab pos="2900363" algn="l"/>
                <a:tab pos="3349625" algn="l"/>
                <a:tab pos="3798888" algn="l"/>
                <a:tab pos="4248150" algn="l"/>
                <a:tab pos="4697413" algn="l"/>
                <a:tab pos="5146675" algn="l"/>
                <a:tab pos="5595938" algn="l"/>
                <a:tab pos="6045200" algn="l"/>
                <a:tab pos="6494463" algn="l"/>
                <a:tab pos="6943725" algn="l"/>
                <a:tab pos="7392988" algn="l"/>
                <a:tab pos="7842250" algn="l"/>
                <a:tab pos="8291513" algn="l"/>
                <a:tab pos="8740775" algn="l"/>
                <a:tab pos="9190038"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buSzPct val="45000"/>
              <a:buFont typeface="Wingdings" panose="05000000000000000000" pitchFamily="2" charset="2"/>
              <a:buChar char=""/>
            </a:pPr>
            <a:r>
              <a:rPr lang="de-DE" altLang="de-DE" sz="2100">
                <a:latin typeface="Calibri" panose="020F0502020204030204" pitchFamily="34" charset="0"/>
                <a:cs typeface="Arial" panose="020B0604020202020204" pitchFamily="34" charset="0"/>
              </a:rPr>
              <a:t>Die meisten Eigenstarter und Segelflugzeuge mit einer Heimweghilfe haben einen Zweitaktmotor. Ein Zweitaktmotor kann höhere Leistung erzeugen als ein gleich schwerer Viertaktmotor. </a:t>
            </a:r>
          </a:p>
          <a:p>
            <a:pPr>
              <a:lnSpc>
                <a:spcPct val="100000"/>
              </a:lnSpc>
              <a:buSzPct val="45000"/>
              <a:buFont typeface="Wingdings" panose="05000000000000000000" pitchFamily="2" charset="2"/>
              <a:buChar char=""/>
            </a:pPr>
            <a:r>
              <a:rPr lang="de-DE" altLang="de-DE" sz="2100">
                <a:latin typeface="Calibri" panose="020F0502020204030204" pitchFamily="34" charset="0"/>
                <a:cs typeface="Arial" panose="020B0604020202020204" pitchFamily="34" charset="0"/>
              </a:rPr>
              <a:t>Ein Zweitaktmotor ist ein Kolbenmotor, der bei jedem Abwärtshub Arbeit verrichtet.</a:t>
            </a:r>
          </a:p>
          <a:p>
            <a:pPr>
              <a:lnSpc>
                <a:spcPct val="100000"/>
              </a:lnSpc>
              <a:buSzPct val="45000"/>
              <a:buFont typeface="Wingdings" panose="05000000000000000000" pitchFamily="2" charset="2"/>
              <a:buChar char=""/>
            </a:pPr>
            <a:r>
              <a:rPr lang="de-DE" altLang="de-DE" sz="2100">
                <a:latin typeface="Calibri" panose="020F0502020204030204" pitchFamily="34" charset="0"/>
                <a:cs typeface="Arial" panose="020B0604020202020204" pitchFamily="34" charset="0"/>
              </a:rPr>
              <a:t>Ein solcher Motor verwendet Schmiermittel (eine Mischung aus Benzin und ein paar Prozent Öl), um den Motor zu schmieren.</a:t>
            </a:r>
          </a:p>
        </p:txBody>
      </p:sp>
      <p:sp>
        <p:nvSpPr>
          <p:cNvPr id="8" name="Foliennummernplatzhalter 3"/>
          <p:cNvSpPr>
            <a:spLocks noGrp="1"/>
          </p:cNvSpPr>
          <p:nvPr>
            <p:ph type="sldNum" sz="quarter" idx="12"/>
          </p:nvPr>
        </p:nvSpPr>
        <p:spPr>
          <a:xfrm>
            <a:off x="11480233" y="6570000"/>
            <a:ext cx="540000" cy="288000"/>
          </a:xfrm>
        </p:spPr>
        <p:txBody>
          <a:bodyPr/>
          <a:lstStyle/>
          <a:p>
            <a:fld id="{1BAF13B1-D0BA-4A19-B609-64C08BFDA19E}" type="slidenum">
              <a:rPr lang="de-DE" smtClean="0"/>
              <a:pPr/>
              <a:t>28</a:t>
            </a:fld>
            <a:endParaRPr lang="de-DE" dirty="0"/>
          </a:p>
        </p:txBody>
      </p:sp>
      <p:sp>
        <p:nvSpPr>
          <p:cNvPr id="9" name="Titel 1"/>
          <p:cNvSpPr txBox="1">
            <a:spLocks/>
          </p:cNvSpPr>
          <p:nvPr/>
        </p:nvSpPr>
        <p:spPr>
          <a:xfrm>
            <a:off x="862451" y="97226"/>
            <a:ext cx="7902858" cy="504000"/>
          </a:xfrm>
          <a:prstGeom prst="rect">
            <a:avLst/>
          </a:prstGeom>
        </p:spPr>
        <p:txBody>
          <a:bodyPr>
            <a:normAutofit fontScale="90000" lnSpcReduction="10000"/>
          </a:bodyPr>
          <a:lstStyle>
            <a:lvl1pPr algn="ctr" defTabSz="914400" rtl="0" eaLnBrk="1" latinLnBrk="0" hangingPunct="1">
              <a:lnSpc>
                <a:spcPct val="90000"/>
              </a:lnSpc>
              <a:spcBef>
                <a:spcPct val="0"/>
              </a:spcBef>
              <a:buNone/>
              <a:defRPr sz="3600" kern="1200">
                <a:solidFill>
                  <a:srgbClr val="2B88D9"/>
                </a:solidFill>
                <a:effectLst>
                  <a:outerShdw blurRad="50800" dist="38100" dir="2700000" algn="tl" rotWithShape="0">
                    <a:prstClr val="black">
                      <a:alpha val="40000"/>
                    </a:prstClr>
                  </a:outerShdw>
                </a:effectLst>
                <a:latin typeface="+mj-lt"/>
                <a:ea typeface="+mj-ea"/>
                <a:cs typeface="+mj-cs"/>
              </a:defRPr>
            </a:lvl1pPr>
          </a:lstStyle>
          <a:p>
            <a:r>
              <a:rPr lang="de-DE" dirty="0"/>
              <a:t>6.2.3. Eigenstarter und Turbo</a:t>
            </a:r>
          </a:p>
        </p:txBody>
      </p:sp>
      <p:sp>
        <p:nvSpPr>
          <p:cNvPr id="10" name="Textplatzhalter 5">
            <a:extLst>
              <a:ext uri="{FF2B5EF4-FFF2-40B4-BE49-F238E27FC236}">
                <a16:creationId xmlns:a16="http://schemas.microsoft.com/office/drawing/2014/main" id="{1AFF04A0-1D96-4488-AE77-9A2B344B6AE4}"/>
              </a:ext>
            </a:extLst>
          </p:cNvPr>
          <p:cNvSpPr>
            <a:spLocks noGrp="1"/>
          </p:cNvSpPr>
          <p:nvPr/>
        </p:nvSpPr>
        <p:spPr>
          <a:xfrm>
            <a:off x="3407701" y="6633792"/>
            <a:ext cx="4578658" cy="2644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1"/>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6.2.3 Eigenstarter und Turbo</a:t>
            </a:r>
          </a:p>
        </p:txBody>
      </p:sp>
    </p:spTree>
    <p:extLst>
      <p:ext uri="{BB962C8B-B14F-4D97-AF65-F5344CB8AC3E}">
        <p14:creationId xmlns:p14="http://schemas.microsoft.com/office/powerpoint/2010/main" val="59457745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972" y="3573391"/>
            <a:ext cx="5013028" cy="28070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3" name="Text Box 3"/>
          <p:cNvSpPr txBox="1">
            <a:spLocks noChangeArrowheads="1"/>
          </p:cNvSpPr>
          <p:nvPr/>
        </p:nvSpPr>
        <p:spPr bwMode="auto">
          <a:xfrm>
            <a:off x="5987270" y="808379"/>
            <a:ext cx="6203142" cy="5826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marL="206375" indent="-206375">
              <a:tabLst>
                <a:tab pos="206375" algn="l"/>
                <a:tab pos="654050" algn="l"/>
                <a:tab pos="1103313" algn="l"/>
                <a:tab pos="1552575" algn="l"/>
                <a:tab pos="2001838" algn="l"/>
                <a:tab pos="2451100" algn="l"/>
                <a:tab pos="2900363" algn="l"/>
                <a:tab pos="3349625" algn="l"/>
                <a:tab pos="3798888" algn="l"/>
                <a:tab pos="4248150" algn="l"/>
                <a:tab pos="4697413" algn="l"/>
                <a:tab pos="5146675" algn="l"/>
                <a:tab pos="5595938" algn="l"/>
                <a:tab pos="6045200" algn="l"/>
                <a:tab pos="6494463" algn="l"/>
                <a:tab pos="6943725" algn="l"/>
                <a:tab pos="7392988" algn="l"/>
                <a:tab pos="7842250" algn="l"/>
                <a:tab pos="8291513" algn="l"/>
                <a:tab pos="8740775" algn="l"/>
                <a:tab pos="9190038" algn="l"/>
              </a:tabLst>
              <a:defRPr>
                <a:solidFill>
                  <a:srgbClr val="000000"/>
                </a:solidFill>
                <a:latin typeface="Arial" panose="020B0604020202020204" pitchFamily="34" charset="0"/>
                <a:ea typeface="Microsoft YaHei" panose="020B0503020204020204" pitchFamily="34" charset="-122"/>
              </a:defRPr>
            </a:lvl1pPr>
            <a:lvl2pPr marL="736600" indent="-279400">
              <a:tabLst>
                <a:tab pos="206375" algn="l"/>
                <a:tab pos="654050" algn="l"/>
                <a:tab pos="1103313" algn="l"/>
                <a:tab pos="1552575" algn="l"/>
                <a:tab pos="2001838" algn="l"/>
                <a:tab pos="2451100" algn="l"/>
                <a:tab pos="2900363" algn="l"/>
                <a:tab pos="3349625" algn="l"/>
                <a:tab pos="3798888" algn="l"/>
                <a:tab pos="4248150" algn="l"/>
                <a:tab pos="4697413" algn="l"/>
                <a:tab pos="5146675" algn="l"/>
                <a:tab pos="5595938" algn="l"/>
                <a:tab pos="6045200" algn="l"/>
                <a:tab pos="6494463" algn="l"/>
                <a:tab pos="6943725" algn="l"/>
                <a:tab pos="7392988" algn="l"/>
                <a:tab pos="7842250" algn="l"/>
                <a:tab pos="8291513" algn="l"/>
                <a:tab pos="8740775" algn="l"/>
                <a:tab pos="9190038" algn="l"/>
              </a:tabLst>
              <a:defRPr>
                <a:solidFill>
                  <a:srgbClr val="000000"/>
                </a:solidFill>
                <a:latin typeface="Arial" panose="020B0604020202020204" pitchFamily="34" charset="0"/>
                <a:ea typeface="Microsoft YaHei" panose="020B0503020204020204" pitchFamily="34" charset="-122"/>
              </a:defRPr>
            </a:lvl2pPr>
            <a:lvl3pPr>
              <a:tabLst>
                <a:tab pos="206375" algn="l"/>
                <a:tab pos="654050" algn="l"/>
                <a:tab pos="1103313" algn="l"/>
                <a:tab pos="1552575" algn="l"/>
                <a:tab pos="2001838" algn="l"/>
                <a:tab pos="2451100" algn="l"/>
                <a:tab pos="2900363" algn="l"/>
                <a:tab pos="3349625" algn="l"/>
                <a:tab pos="3798888" algn="l"/>
                <a:tab pos="4248150" algn="l"/>
                <a:tab pos="4697413" algn="l"/>
                <a:tab pos="5146675" algn="l"/>
                <a:tab pos="5595938" algn="l"/>
                <a:tab pos="6045200" algn="l"/>
                <a:tab pos="6494463" algn="l"/>
                <a:tab pos="6943725" algn="l"/>
                <a:tab pos="7392988" algn="l"/>
                <a:tab pos="7842250" algn="l"/>
                <a:tab pos="8291513" algn="l"/>
                <a:tab pos="8740775" algn="l"/>
                <a:tab pos="9190038" algn="l"/>
              </a:tabLst>
              <a:defRPr>
                <a:solidFill>
                  <a:srgbClr val="000000"/>
                </a:solidFill>
                <a:latin typeface="Arial" panose="020B0604020202020204" pitchFamily="34" charset="0"/>
                <a:ea typeface="Microsoft YaHei" panose="020B0503020204020204" pitchFamily="34" charset="-122"/>
              </a:defRPr>
            </a:lvl3pPr>
            <a:lvl4pPr>
              <a:tabLst>
                <a:tab pos="206375" algn="l"/>
                <a:tab pos="654050" algn="l"/>
                <a:tab pos="1103313" algn="l"/>
                <a:tab pos="1552575" algn="l"/>
                <a:tab pos="2001838" algn="l"/>
                <a:tab pos="2451100" algn="l"/>
                <a:tab pos="2900363" algn="l"/>
                <a:tab pos="3349625" algn="l"/>
                <a:tab pos="3798888" algn="l"/>
                <a:tab pos="4248150" algn="l"/>
                <a:tab pos="4697413" algn="l"/>
                <a:tab pos="5146675" algn="l"/>
                <a:tab pos="5595938" algn="l"/>
                <a:tab pos="6045200" algn="l"/>
                <a:tab pos="6494463" algn="l"/>
                <a:tab pos="6943725" algn="l"/>
                <a:tab pos="7392988" algn="l"/>
                <a:tab pos="7842250" algn="l"/>
                <a:tab pos="8291513" algn="l"/>
                <a:tab pos="8740775" algn="l"/>
                <a:tab pos="9190038" algn="l"/>
              </a:tabLst>
              <a:defRPr>
                <a:solidFill>
                  <a:srgbClr val="000000"/>
                </a:solidFill>
                <a:latin typeface="Arial" panose="020B0604020202020204" pitchFamily="34" charset="0"/>
                <a:ea typeface="Microsoft YaHei" panose="020B0503020204020204" pitchFamily="34" charset="-122"/>
              </a:defRPr>
            </a:lvl4pPr>
            <a:lvl5pPr>
              <a:tabLst>
                <a:tab pos="206375" algn="l"/>
                <a:tab pos="654050" algn="l"/>
                <a:tab pos="1103313" algn="l"/>
                <a:tab pos="1552575" algn="l"/>
                <a:tab pos="2001838" algn="l"/>
                <a:tab pos="2451100" algn="l"/>
                <a:tab pos="2900363" algn="l"/>
                <a:tab pos="3349625" algn="l"/>
                <a:tab pos="3798888" algn="l"/>
                <a:tab pos="4248150" algn="l"/>
                <a:tab pos="4697413" algn="l"/>
                <a:tab pos="5146675" algn="l"/>
                <a:tab pos="5595938" algn="l"/>
                <a:tab pos="6045200" algn="l"/>
                <a:tab pos="6494463" algn="l"/>
                <a:tab pos="6943725" algn="l"/>
                <a:tab pos="7392988" algn="l"/>
                <a:tab pos="7842250" algn="l"/>
                <a:tab pos="8291513" algn="l"/>
                <a:tab pos="8740775" algn="l"/>
                <a:tab pos="91900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06375" algn="l"/>
                <a:tab pos="654050" algn="l"/>
                <a:tab pos="1103313" algn="l"/>
                <a:tab pos="1552575" algn="l"/>
                <a:tab pos="2001838" algn="l"/>
                <a:tab pos="2451100" algn="l"/>
                <a:tab pos="2900363" algn="l"/>
                <a:tab pos="3349625" algn="l"/>
                <a:tab pos="3798888" algn="l"/>
                <a:tab pos="4248150" algn="l"/>
                <a:tab pos="4697413" algn="l"/>
                <a:tab pos="5146675" algn="l"/>
                <a:tab pos="5595938" algn="l"/>
                <a:tab pos="6045200" algn="l"/>
                <a:tab pos="6494463" algn="l"/>
                <a:tab pos="6943725" algn="l"/>
                <a:tab pos="7392988" algn="l"/>
                <a:tab pos="7842250" algn="l"/>
                <a:tab pos="8291513" algn="l"/>
                <a:tab pos="8740775" algn="l"/>
                <a:tab pos="91900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06375" algn="l"/>
                <a:tab pos="654050" algn="l"/>
                <a:tab pos="1103313" algn="l"/>
                <a:tab pos="1552575" algn="l"/>
                <a:tab pos="2001838" algn="l"/>
                <a:tab pos="2451100" algn="l"/>
                <a:tab pos="2900363" algn="l"/>
                <a:tab pos="3349625" algn="l"/>
                <a:tab pos="3798888" algn="l"/>
                <a:tab pos="4248150" algn="l"/>
                <a:tab pos="4697413" algn="l"/>
                <a:tab pos="5146675" algn="l"/>
                <a:tab pos="5595938" algn="l"/>
                <a:tab pos="6045200" algn="l"/>
                <a:tab pos="6494463" algn="l"/>
                <a:tab pos="6943725" algn="l"/>
                <a:tab pos="7392988" algn="l"/>
                <a:tab pos="7842250" algn="l"/>
                <a:tab pos="8291513" algn="l"/>
                <a:tab pos="8740775" algn="l"/>
                <a:tab pos="91900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06375" algn="l"/>
                <a:tab pos="654050" algn="l"/>
                <a:tab pos="1103313" algn="l"/>
                <a:tab pos="1552575" algn="l"/>
                <a:tab pos="2001838" algn="l"/>
                <a:tab pos="2451100" algn="l"/>
                <a:tab pos="2900363" algn="l"/>
                <a:tab pos="3349625" algn="l"/>
                <a:tab pos="3798888" algn="l"/>
                <a:tab pos="4248150" algn="l"/>
                <a:tab pos="4697413" algn="l"/>
                <a:tab pos="5146675" algn="l"/>
                <a:tab pos="5595938" algn="l"/>
                <a:tab pos="6045200" algn="l"/>
                <a:tab pos="6494463" algn="l"/>
                <a:tab pos="6943725" algn="l"/>
                <a:tab pos="7392988" algn="l"/>
                <a:tab pos="7842250" algn="l"/>
                <a:tab pos="8291513" algn="l"/>
                <a:tab pos="8740775" algn="l"/>
                <a:tab pos="91900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06375" algn="l"/>
                <a:tab pos="654050" algn="l"/>
                <a:tab pos="1103313" algn="l"/>
                <a:tab pos="1552575" algn="l"/>
                <a:tab pos="2001838" algn="l"/>
                <a:tab pos="2451100" algn="l"/>
                <a:tab pos="2900363" algn="l"/>
                <a:tab pos="3349625" algn="l"/>
                <a:tab pos="3798888" algn="l"/>
                <a:tab pos="4248150" algn="l"/>
                <a:tab pos="4697413" algn="l"/>
                <a:tab pos="5146675" algn="l"/>
                <a:tab pos="5595938" algn="l"/>
                <a:tab pos="6045200" algn="l"/>
                <a:tab pos="6494463" algn="l"/>
                <a:tab pos="6943725" algn="l"/>
                <a:tab pos="7392988" algn="l"/>
                <a:tab pos="7842250" algn="l"/>
                <a:tab pos="8291513" algn="l"/>
                <a:tab pos="8740775" algn="l"/>
                <a:tab pos="9190038"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buSzPct val="45000"/>
              <a:buFont typeface="Wingdings" panose="05000000000000000000" pitchFamily="2" charset="2"/>
              <a:buChar char=""/>
            </a:pPr>
            <a:r>
              <a:rPr lang="de-DE" altLang="de-DE" sz="2100">
                <a:latin typeface="Calibri" panose="020F0502020204030204" pitchFamily="34" charset="0"/>
                <a:cs typeface="Arial" panose="020B0604020202020204" pitchFamily="34" charset="0"/>
              </a:rPr>
              <a:t>Motorbedienung immer entsprechend Handbuch!</a:t>
            </a:r>
          </a:p>
          <a:p>
            <a:pPr>
              <a:lnSpc>
                <a:spcPct val="100000"/>
              </a:lnSpc>
              <a:buSzPct val="45000"/>
              <a:buFont typeface="Wingdings" panose="05000000000000000000" pitchFamily="2" charset="2"/>
              <a:buChar char=""/>
            </a:pPr>
            <a:r>
              <a:rPr lang="de-DE" altLang="de-DE" sz="2100">
                <a:latin typeface="Calibri" panose="020F0502020204030204" pitchFamily="34" charset="0"/>
                <a:cs typeface="Arial" panose="020B0604020202020204" pitchFamily="34" charset="0"/>
              </a:rPr>
              <a:t>Bedienung umfangreich und komplex.</a:t>
            </a:r>
          </a:p>
          <a:p>
            <a:pPr marL="211117">
              <a:buSzPct val="45000"/>
            </a:pPr>
            <a:endParaRPr lang="de-DE" altLang="de-DE" sz="1200">
              <a:latin typeface="Calibri" panose="020F0502020204030204" pitchFamily="34" charset="0"/>
              <a:cs typeface="Arial" panose="020B0604020202020204" pitchFamily="34" charset="0"/>
            </a:endParaRPr>
          </a:p>
          <a:p>
            <a:pPr>
              <a:lnSpc>
                <a:spcPct val="100000"/>
              </a:lnSpc>
              <a:buSzPct val="45000"/>
              <a:buFont typeface="Wingdings" panose="05000000000000000000" pitchFamily="2" charset="2"/>
              <a:buChar char=""/>
            </a:pPr>
            <a:r>
              <a:rPr lang="de-DE" altLang="de-DE" sz="2100">
                <a:latin typeface="Calibri" panose="020F0502020204030204" pitchFamily="34" charset="0"/>
                <a:cs typeface="Arial" panose="020B0604020202020204" pitchFamily="34" charset="0"/>
              </a:rPr>
              <a:t>Unterscheidung folgender Abschnitte:</a:t>
            </a:r>
          </a:p>
          <a:p>
            <a:pPr marL="211117">
              <a:buSzPct val="45000"/>
            </a:pPr>
            <a:r>
              <a:rPr lang="de-DE" altLang="de-DE" sz="2100" b="1">
                <a:latin typeface="Calibri" panose="020F0502020204030204" pitchFamily="34" charset="0"/>
                <a:cs typeface="Arial" panose="020B0604020202020204" pitchFamily="34" charset="0"/>
              </a:rPr>
              <a:t>Vor dem Start:</a:t>
            </a:r>
          </a:p>
          <a:p>
            <a:pPr lvl="1">
              <a:lnSpc>
                <a:spcPct val="100000"/>
              </a:lnSpc>
              <a:buFont typeface="Times New Roman" panose="02020603050405020304" pitchFamily="18" charset="0"/>
              <a:buChar char="–"/>
            </a:pPr>
            <a:r>
              <a:rPr lang="de-DE" altLang="de-DE" sz="2100">
                <a:latin typeface="Calibri" panose="020F0502020204030204" pitchFamily="34" charset="0"/>
                <a:cs typeface="Arial" panose="020B0604020202020204" pitchFamily="34" charset="0"/>
              </a:rPr>
              <a:t>Ausfahren des Motors</a:t>
            </a:r>
          </a:p>
          <a:p>
            <a:pPr lvl="1">
              <a:lnSpc>
                <a:spcPct val="100000"/>
              </a:lnSpc>
              <a:buFont typeface="Times New Roman" panose="02020603050405020304" pitchFamily="18" charset="0"/>
              <a:buChar char="–"/>
            </a:pPr>
            <a:r>
              <a:rPr lang="de-DE" altLang="de-DE" sz="2100">
                <a:latin typeface="Calibri" panose="020F0502020204030204" pitchFamily="34" charset="0"/>
                <a:cs typeface="Arial" panose="020B0604020202020204" pitchFamily="34" charset="0"/>
              </a:rPr>
              <a:t>Kontrollen vor dem Start</a:t>
            </a:r>
          </a:p>
          <a:p>
            <a:pPr lvl="1">
              <a:lnSpc>
                <a:spcPct val="100000"/>
              </a:lnSpc>
              <a:buFont typeface="Times New Roman" panose="02020603050405020304" pitchFamily="18" charset="0"/>
              <a:buChar char="–"/>
            </a:pPr>
            <a:r>
              <a:rPr lang="de-DE" altLang="de-DE" sz="2100">
                <a:latin typeface="Calibri" panose="020F0502020204030204" pitchFamily="34" charset="0"/>
                <a:cs typeface="Arial" panose="020B0604020202020204" pitchFamily="34" charset="0"/>
              </a:rPr>
              <a:t>Motor starten</a:t>
            </a:r>
          </a:p>
          <a:p>
            <a:pPr lvl="1">
              <a:lnSpc>
                <a:spcPct val="100000"/>
              </a:lnSpc>
              <a:buFont typeface="Times New Roman" panose="02020603050405020304" pitchFamily="18" charset="0"/>
              <a:buChar char="–"/>
            </a:pPr>
            <a:r>
              <a:rPr lang="de-DE" altLang="de-DE" sz="2100">
                <a:latin typeface="Calibri" panose="020F0502020204030204" pitchFamily="34" charset="0"/>
                <a:cs typeface="Arial" panose="020B0604020202020204" pitchFamily="34" charset="0"/>
              </a:rPr>
              <a:t>rollen</a:t>
            </a:r>
          </a:p>
          <a:p>
            <a:pPr marL="211117">
              <a:buSzPct val="45000"/>
            </a:pPr>
            <a:r>
              <a:rPr lang="de-DE" altLang="de-DE" sz="2100" b="1">
                <a:latin typeface="Calibri" panose="020F0502020204030204" pitchFamily="34" charset="0"/>
                <a:cs typeface="Arial" panose="020B0604020202020204" pitchFamily="34" charset="0"/>
              </a:rPr>
              <a:t>Der Start:</a:t>
            </a:r>
          </a:p>
          <a:p>
            <a:pPr lvl="1">
              <a:lnSpc>
                <a:spcPct val="100000"/>
              </a:lnSpc>
              <a:buFont typeface="Times New Roman" panose="02020603050405020304" pitchFamily="18" charset="0"/>
              <a:buChar char="–"/>
            </a:pPr>
            <a:r>
              <a:rPr lang="de-DE" altLang="de-DE" sz="2100">
                <a:latin typeface="Calibri" panose="020F0502020204030204" pitchFamily="34" charset="0"/>
                <a:cs typeface="Arial" panose="020B0604020202020204" pitchFamily="34" charset="0"/>
              </a:rPr>
              <a:t>am Boden anrollen</a:t>
            </a:r>
          </a:p>
          <a:p>
            <a:pPr lvl="1">
              <a:lnSpc>
                <a:spcPct val="100000"/>
              </a:lnSpc>
              <a:buFont typeface="Times New Roman" panose="02020603050405020304" pitchFamily="18" charset="0"/>
              <a:buChar char="–"/>
            </a:pPr>
            <a:r>
              <a:rPr lang="de-DE" altLang="de-DE" sz="2100">
                <a:latin typeface="Calibri" panose="020F0502020204030204" pitchFamily="34" charset="0"/>
                <a:cs typeface="Arial" panose="020B0604020202020204" pitchFamily="34" charset="0"/>
              </a:rPr>
              <a:t>starten und auf eine sichere Höhe steigen</a:t>
            </a:r>
          </a:p>
          <a:p>
            <a:pPr lvl="1">
              <a:lnSpc>
                <a:spcPct val="100000"/>
              </a:lnSpc>
              <a:buFont typeface="Times New Roman" panose="02020603050405020304" pitchFamily="18" charset="0"/>
              <a:buChar char="–"/>
            </a:pPr>
            <a:r>
              <a:rPr lang="de-DE" altLang="de-DE" sz="2100">
                <a:latin typeface="Calibri" panose="020F0502020204030204" pitchFamily="34" charset="0"/>
                <a:cs typeface="Arial" panose="020B0604020202020204" pitchFamily="34" charset="0"/>
              </a:rPr>
              <a:t>Motor abkühlen lassen und einfahren</a:t>
            </a:r>
          </a:p>
          <a:p>
            <a:pPr marL="211117">
              <a:buSzPct val="45000"/>
            </a:pPr>
            <a:r>
              <a:rPr lang="de-DE" altLang="de-DE" sz="2100" b="1">
                <a:latin typeface="Calibri" panose="020F0502020204030204" pitchFamily="34" charset="0"/>
                <a:cs typeface="Arial" panose="020B0604020202020204" pitchFamily="34" charset="0"/>
              </a:rPr>
              <a:t>Vor der Landung:</a:t>
            </a:r>
          </a:p>
          <a:p>
            <a:pPr lvl="1">
              <a:lnSpc>
                <a:spcPct val="100000"/>
              </a:lnSpc>
              <a:buFont typeface="Times New Roman" panose="02020603050405020304" pitchFamily="18" charset="0"/>
              <a:buChar char="–"/>
            </a:pPr>
            <a:r>
              <a:rPr lang="de-DE" altLang="de-DE" sz="2100">
                <a:latin typeface="Calibri" panose="020F0502020204030204" pitchFamily="34" charset="0"/>
                <a:cs typeface="Arial" panose="020B0604020202020204" pitchFamily="34" charset="0"/>
              </a:rPr>
              <a:t>Einfahren des Motors (z.B. bei Platzrunden, beachte: Vermeide möglichst Landungen mit ausgefahrenem Motor)</a:t>
            </a:r>
          </a:p>
          <a:p>
            <a:pPr lvl="1">
              <a:lnSpc>
                <a:spcPct val="100000"/>
              </a:lnSpc>
              <a:buFont typeface="Times New Roman" panose="02020603050405020304" pitchFamily="18" charset="0"/>
              <a:buChar char="–"/>
            </a:pPr>
            <a:r>
              <a:rPr lang="de-DE" altLang="de-DE" sz="2100">
                <a:latin typeface="Calibri" panose="020F0502020204030204" pitchFamily="34" charset="0"/>
                <a:cs typeface="Arial" panose="020B0604020202020204" pitchFamily="34" charset="0"/>
              </a:rPr>
              <a:t>Notfallverfahren und Außenlandung</a:t>
            </a:r>
          </a:p>
        </p:txBody>
      </p:sp>
      <p:sp>
        <p:nvSpPr>
          <p:cNvPr id="10244" name="Rectangle 4"/>
          <p:cNvSpPr>
            <a:spLocks noChangeArrowheads="1"/>
          </p:cNvSpPr>
          <p:nvPr/>
        </p:nvSpPr>
        <p:spPr bwMode="auto">
          <a:xfrm>
            <a:off x="311109" y="882982"/>
            <a:ext cx="3868234" cy="460151"/>
          </a:xfrm>
          <a:prstGeom prst="rect">
            <a:avLst/>
          </a:prstGeom>
          <a:solidFill>
            <a:srgbClr val="4472C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buClrTx/>
              <a:buFontTx/>
              <a:buNone/>
            </a:pPr>
            <a:r>
              <a:rPr lang="de-DE" altLang="de-DE" sz="2400" b="1" dirty="0">
                <a:solidFill>
                  <a:schemeClr val="bg1"/>
                </a:solidFill>
                <a:latin typeface="Calibri" panose="020F0502020204030204" pitchFamily="34" charset="0"/>
              </a:rPr>
              <a:t>Eigenstarter: Prozedere</a:t>
            </a:r>
          </a:p>
        </p:txBody>
      </p:sp>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012" y="1455995"/>
            <a:ext cx="5020608" cy="26364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Foliennummernplatzhalter 3"/>
          <p:cNvSpPr>
            <a:spLocks noGrp="1"/>
          </p:cNvSpPr>
          <p:nvPr>
            <p:ph type="sldNum" sz="quarter" idx="12"/>
          </p:nvPr>
        </p:nvSpPr>
        <p:spPr>
          <a:xfrm>
            <a:off x="11480233" y="6570000"/>
            <a:ext cx="540000" cy="288000"/>
          </a:xfrm>
        </p:spPr>
        <p:txBody>
          <a:bodyPr/>
          <a:lstStyle/>
          <a:p>
            <a:fld id="{1BAF13B1-D0BA-4A19-B609-64C08BFDA19E}" type="slidenum">
              <a:rPr lang="de-DE" smtClean="0"/>
              <a:pPr/>
              <a:t>29</a:t>
            </a:fld>
            <a:endParaRPr lang="de-DE" dirty="0"/>
          </a:p>
        </p:txBody>
      </p:sp>
      <p:sp>
        <p:nvSpPr>
          <p:cNvPr id="9" name="Titel 1"/>
          <p:cNvSpPr txBox="1">
            <a:spLocks/>
          </p:cNvSpPr>
          <p:nvPr/>
        </p:nvSpPr>
        <p:spPr>
          <a:xfrm>
            <a:off x="862451" y="97226"/>
            <a:ext cx="7902858" cy="504000"/>
          </a:xfrm>
          <a:prstGeom prst="rect">
            <a:avLst/>
          </a:prstGeom>
        </p:spPr>
        <p:txBody>
          <a:bodyPr>
            <a:normAutofit fontScale="90000" lnSpcReduction="10000"/>
          </a:bodyPr>
          <a:lstStyle>
            <a:lvl1pPr algn="ctr" defTabSz="914400" rtl="0" eaLnBrk="1" latinLnBrk="0" hangingPunct="1">
              <a:lnSpc>
                <a:spcPct val="90000"/>
              </a:lnSpc>
              <a:spcBef>
                <a:spcPct val="0"/>
              </a:spcBef>
              <a:buNone/>
              <a:defRPr sz="3600" kern="1200">
                <a:solidFill>
                  <a:srgbClr val="2B88D9"/>
                </a:solidFill>
                <a:effectLst>
                  <a:outerShdw blurRad="50800" dist="38100" dir="2700000" algn="tl" rotWithShape="0">
                    <a:prstClr val="black">
                      <a:alpha val="40000"/>
                    </a:prstClr>
                  </a:outerShdw>
                </a:effectLst>
                <a:latin typeface="+mj-lt"/>
                <a:ea typeface="+mj-ea"/>
                <a:cs typeface="+mj-cs"/>
              </a:defRPr>
            </a:lvl1pPr>
          </a:lstStyle>
          <a:p>
            <a:r>
              <a:rPr lang="de-DE" dirty="0"/>
              <a:t>6.2.3. Eigenstarter und Turbo</a:t>
            </a:r>
          </a:p>
        </p:txBody>
      </p:sp>
      <p:sp>
        <p:nvSpPr>
          <p:cNvPr id="10" name="Textplatzhalter 5">
            <a:extLst>
              <a:ext uri="{FF2B5EF4-FFF2-40B4-BE49-F238E27FC236}">
                <a16:creationId xmlns:a16="http://schemas.microsoft.com/office/drawing/2014/main" id="{B3E5AAA7-20EA-467B-BAD1-FE370A622A68}"/>
              </a:ext>
            </a:extLst>
          </p:cNvPr>
          <p:cNvSpPr>
            <a:spLocks noGrp="1"/>
          </p:cNvSpPr>
          <p:nvPr/>
        </p:nvSpPr>
        <p:spPr>
          <a:xfrm>
            <a:off x="3407701" y="6633792"/>
            <a:ext cx="4578658" cy="2644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1"/>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6.2.3 Eigenstarter und Turbo</a:t>
            </a:r>
          </a:p>
        </p:txBody>
      </p:sp>
    </p:spTree>
    <p:extLst>
      <p:ext uri="{BB962C8B-B14F-4D97-AF65-F5344CB8AC3E}">
        <p14:creationId xmlns:p14="http://schemas.microsoft.com/office/powerpoint/2010/main" val="429203776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02C7A8-7EE1-445E-B18B-B0B44B029576}"/>
              </a:ext>
            </a:extLst>
          </p:cNvPr>
          <p:cNvSpPr>
            <a:spLocks noGrp="1"/>
          </p:cNvSpPr>
          <p:nvPr>
            <p:ph type="ctrTitle"/>
          </p:nvPr>
        </p:nvSpPr>
        <p:spPr/>
        <p:txBody>
          <a:bodyPr>
            <a:normAutofit/>
          </a:bodyPr>
          <a:lstStyle/>
          <a:p>
            <a:r>
              <a:rPr lang="de-DE" dirty="0"/>
              <a:t>6.2 Startmethoden</a:t>
            </a:r>
          </a:p>
        </p:txBody>
      </p:sp>
      <p:sp>
        <p:nvSpPr>
          <p:cNvPr id="3" name="Untertitel 2">
            <a:extLst>
              <a:ext uri="{FF2B5EF4-FFF2-40B4-BE49-F238E27FC236}">
                <a16:creationId xmlns:a16="http://schemas.microsoft.com/office/drawing/2014/main" id="{C3147B01-30C8-421C-BD17-8AC69CBE5D79}"/>
              </a:ext>
            </a:extLst>
          </p:cNvPr>
          <p:cNvSpPr>
            <a:spLocks noGrp="1"/>
          </p:cNvSpPr>
          <p:nvPr>
            <p:ph type="subTitle" idx="1"/>
          </p:nvPr>
        </p:nvSpPr>
        <p:spPr/>
        <p:txBody>
          <a:bodyPr>
            <a:normAutofit/>
          </a:bodyPr>
          <a:lstStyle/>
          <a:p>
            <a:r>
              <a:rPr lang="en-US" dirty="0">
                <a:solidFill>
                  <a:srgbClr val="044C96"/>
                </a:solidFill>
              </a:rPr>
              <a:t>Launch methods</a:t>
            </a:r>
          </a:p>
        </p:txBody>
      </p:sp>
      <p:sp>
        <p:nvSpPr>
          <p:cNvPr id="4" name="Foliennummernplatzhalter 3">
            <a:extLst>
              <a:ext uri="{FF2B5EF4-FFF2-40B4-BE49-F238E27FC236}">
                <a16:creationId xmlns:a16="http://schemas.microsoft.com/office/drawing/2014/main" id="{4B18B720-1CFD-4B73-A56F-433DC892E596}"/>
              </a:ext>
            </a:extLst>
          </p:cNvPr>
          <p:cNvSpPr>
            <a:spLocks noGrp="1"/>
          </p:cNvSpPr>
          <p:nvPr>
            <p:ph type="sldNum" sz="quarter" idx="12"/>
          </p:nvPr>
        </p:nvSpPr>
        <p:spPr/>
        <p:txBody>
          <a:bodyPr/>
          <a:lstStyle/>
          <a:p>
            <a:fld id="{1BAF13B1-D0BA-4A19-B609-64C08BFDA19E}" type="slidenum">
              <a:rPr lang="de-DE" smtClean="0"/>
              <a:pPr/>
              <a:t>3</a:t>
            </a:fld>
            <a:endParaRPr lang="de-DE" dirty="0"/>
          </a:p>
        </p:txBody>
      </p:sp>
    </p:spTree>
    <p:extLst>
      <p:ext uri="{BB962C8B-B14F-4D97-AF65-F5344CB8AC3E}">
        <p14:creationId xmlns:p14="http://schemas.microsoft.com/office/powerpoint/2010/main" val="14085349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3"/>
          <p:cNvSpPr txBox="1">
            <a:spLocks noChangeArrowheads="1"/>
          </p:cNvSpPr>
          <p:nvPr/>
        </p:nvSpPr>
        <p:spPr bwMode="auto">
          <a:xfrm>
            <a:off x="6688854" y="1513138"/>
            <a:ext cx="5109498" cy="43952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marL="215900" indent="-206375">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1pPr>
            <a:lvl2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2pPr>
            <a:lvl3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3pPr>
            <a:lvl4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4pPr>
            <a:lvl5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buClrTx/>
              <a:buFontTx/>
              <a:buNone/>
            </a:pPr>
            <a:r>
              <a:rPr lang="de-DE" altLang="de-DE" sz="2100" b="1">
                <a:latin typeface="Calibri" panose="020F0502020204030204" pitchFamily="34" charset="0"/>
                <a:cs typeface="Arial" panose="020B0604020202020204" pitchFamily="34" charset="0"/>
              </a:rPr>
              <a:t>Steigflug:</a:t>
            </a:r>
          </a:p>
          <a:p>
            <a:pPr>
              <a:lnSpc>
                <a:spcPct val="100000"/>
              </a:lnSpc>
              <a:buClrTx/>
              <a:buFontTx/>
              <a:buNone/>
            </a:pPr>
            <a:r>
              <a:rPr lang="de-DE" altLang="de-DE" sz="2100">
                <a:latin typeface="Calibri" panose="020F0502020204030204" pitchFamily="34" charset="0"/>
                <a:cs typeface="Arial" panose="020B0604020202020204" pitchFamily="34" charset="0"/>
              </a:rPr>
              <a:t>Wähle eine sichere Route, so dass du im Falle eines Motorausfalls leicht ein geeignetes Landefeld erreichen kannst.</a:t>
            </a:r>
          </a:p>
          <a:p>
            <a:pPr>
              <a:lnSpc>
                <a:spcPct val="100000"/>
              </a:lnSpc>
              <a:buClrTx/>
              <a:buFontTx/>
              <a:buNone/>
            </a:pPr>
            <a:endParaRPr lang="de-DE" altLang="de-DE" sz="2100">
              <a:latin typeface="Calibri" panose="020F0502020204030204" pitchFamily="34" charset="0"/>
              <a:cs typeface="Arial" panose="020B0604020202020204" pitchFamily="34" charset="0"/>
            </a:endParaRPr>
          </a:p>
          <a:p>
            <a:pPr>
              <a:lnSpc>
                <a:spcPct val="100000"/>
              </a:lnSpc>
              <a:buClrTx/>
              <a:buFontTx/>
              <a:buNone/>
            </a:pPr>
            <a:r>
              <a:rPr lang="de-DE" altLang="de-DE" sz="2100">
                <a:latin typeface="Calibri" panose="020F0502020204030204" pitchFamily="34" charset="0"/>
                <a:cs typeface="Arial" panose="020B0604020202020204" pitchFamily="34" charset="0"/>
              </a:rPr>
              <a:t>Wähle vorzugsweise eine Route gegen den Wind. Entfernung zum Flugplatz ist kleiner, Vorteil im Falle eines Motorausfalls (Beachte: Rückkehr zum Flugplatz nur bei absolut ausreichender Höhe erwägen).</a:t>
            </a:r>
          </a:p>
          <a:p>
            <a:pPr>
              <a:lnSpc>
                <a:spcPct val="100000"/>
              </a:lnSpc>
              <a:buClrTx/>
              <a:buFontTx/>
              <a:buNone/>
            </a:pPr>
            <a:endParaRPr lang="de-DE" altLang="de-DE" sz="2100">
              <a:latin typeface="Calibri" panose="020F0502020204030204" pitchFamily="34" charset="0"/>
              <a:cs typeface="Arial" panose="020B0604020202020204" pitchFamily="34" charset="0"/>
            </a:endParaRPr>
          </a:p>
          <a:p>
            <a:pPr>
              <a:lnSpc>
                <a:spcPct val="100000"/>
              </a:lnSpc>
              <a:buClrTx/>
              <a:buFontTx/>
              <a:buNone/>
            </a:pPr>
            <a:r>
              <a:rPr lang="de-DE" altLang="de-DE" sz="2100">
                <a:latin typeface="Calibri" panose="020F0502020204030204" pitchFamily="34" charset="0"/>
                <a:cs typeface="Arial" panose="020B0604020202020204" pitchFamily="34" charset="0"/>
              </a:rPr>
              <a:t>Bebaute Gebiete sofern möglich meiden (Lärmvermeidung am Boden).</a:t>
            </a:r>
          </a:p>
        </p:txBody>
      </p:sp>
      <p:sp>
        <p:nvSpPr>
          <p:cNvPr id="11268" name="Rectangle 4"/>
          <p:cNvSpPr>
            <a:spLocks noChangeArrowheads="1"/>
          </p:cNvSpPr>
          <p:nvPr/>
        </p:nvSpPr>
        <p:spPr bwMode="auto">
          <a:xfrm>
            <a:off x="311109" y="882982"/>
            <a:ext cx="3868234" cy="460151"/>
          </a:xfrm>
          <a:prstGeom prst="rect">
            <a:avLst/>
          </a:prstGeom>
          <a:solidFill>
            <a:srgbClr val="4472C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buClrTx/>
              <a:buFontTx/>
              <a:buNone/>
            </a:pPr>
            <a:r>
              <a:rPr lang="de-DE" altLang="de-DE" sz="2400" b="1" dirty="0">
                <a:solidFill>
                  <a:schemeClr val="bg1"/>
                </a:solidFill>
                <a:latin typeface="Calibri" panose="020F0502020204030204" pitchFamily="34" charset="0"/>
              </a:rPr>
              <a:t>Eigenstarter: Prozedere</a:t>
            </a:r>
          </a:p>
        </p:txBody>
      </p:sp>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665" y="1990912"/>
            <a:ext cx="5596796" cy="3739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Foliennummernplatzhalter 3"/>
          <p:cNvSpPr>
            <a:spLocks noGrp="1"/>
          </p:cNvSpPr>
          <p:nvPr>
            <p:ph type="sldNum" sz="quarter" idx="12"/>
          </p:nvPr>
        </p:nvSpPr>
        <p:spPr>
          <a:xfrm>
            <a:off x="11480233" y="6570000"/>
            <a:ext cx="540000" cy="288000"/>
          </a:xfrm>
        </p:spPr>
        <p:txBody>
          <a:bodyPr/>
          <a:lstStyle/>
          <a:p>
            <a:fld id="{1BAF13B1-D0BA-4A19-B609-64C08BFDA19E}" type="slidenum">
              <a:rPr lang="de-DE" smtClean="0"/>
              <a:pPr/>
              <a:t>30</a:t>
            </a:fld>
            <a:endParaRPr lang="de-DE" dirty="0"/>
          </a:p>
        </p:txBody>
      </p:sp>
      <p:sp>
        <p:nvSpPr>
          <p:cNvPr id="8" name="Titel 1"/>
          <p:cNvSpPr txBox="1">
            <a:spLocks/>
          </p:cNvSpPr>
          <p:nvPr/>
        </p:nvSpPr>
        <p:spPr>
          <a:xfrm>
            <a:off x="862451" y="97226"/>
            <a:ext cx="7902858" cy="504000"/>
          </a:xfrm>
          <a:prstGeom prst="rect">
            <a:avLst/>
          </a:prstGeom>
        </p:spPr>
        <p:txBody>
          <a:bodyPr>
            <a:normAutofit fontScale="90000" lnSpcReduction="10000"/>
          </a:bodyPr>
          <a:lstStyle>
            <a:lvl1pPr algn="ctr" defTabSz="914400" rtl="0" eaLnBrk="1" latinLnBrk="0" hangingPunct="1">
              <a:lnSpc>
                <a:spcPct val="90000"/>
              </a:lnSpc>
              <a:spcBef>
                <a:spcPct val="0"/>
              </a:spcBef>
              <a:buNone/>
              <a:defRPr sz="3600" kern="1200">
                <a:solidFill>
                  <a:srgbClr val="2B88D9"/>
                </a:solidFill>
                <a:effectLst>
                  <a:outerShdw blurRad="50800" dist="38100" dir="2700000" algn="tl" rotWithShape="0">
                    <a:prstClr val="black">
                      <a:alpha val="40000"/>
                    </a:prstClr>
                  </a:outerShdw>
                </a:effectLst>
                <a:latin typeface="+mj-lt"/>
                <a:ea typeface="+mj-ea"/>
                <a:cs typeface="+mj-cs"/>
              </a:defRPr>
            </a:lvl1pPr>
          </a:lstStyle>
          <a:p>
            <a:r>
              <a:rPr lang="de-DE" dirty="0"/>
              <a:t>6.2.3. Eigenstarter und Turbo</a:t>
            </a:r>
          </a:p>
        </p:txBody>
      </p:sp>
    </p:spTree>
    <p:extLst>
      <p:ext uri="{BB962C8B-B14F-4D97-AF65-F5344CB8AC3E}">
        <p14:creationId xmlns:p14="http://schemas.microsoft.com/office/powerpoint/2010/main" val="127265171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3"/>
          <p:cNvSpPr txBox="1">
            <a:spLocks noChangeArrowheads="1"/>
          </p:cNvSpPr>
          <p:nvPr/>
        </p:nvSpPr>
        <p:spPr bwMode="auto">
          <a:xfrm>
            <a:off x="317458" y="1719486"/>
            <a:ext cx="5885684" cy="45698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marL="206375" indent="-206375">
              <a:tabLst>
                <a:tab pos="206375" algn="l"/>
                <a:tab pos="654050" algn="l"/>
                <a:tab pos="1103313" algn="l"/>
                <a:tab pos="1552575" algn="l"/>
                <a:tab pos="2001838" algn="l"/>
                <a:tab pos="2451100" algn="l"/>
                <a:tab pos="2900363" algn="l"/>
                <a:tab pos="3349625" algn="l"/>
                <a:tab pos="3798888" algn="l"/>
                <a:tab pos="4248150" algn="l"/>
                <a:tab pos="4697413" algn="l"/>
                <a:tab pos="5146675" algn="l"/>
                <a:tab pos="5595938" algn="l"/>
                <a:tab pos="6045200" algn="l"/>
                <a:tab pos="6494463" algn="l"/>
                <a:tab pos="6943725" algn="l"/>
                <a:tab pos="7392988" algn="l"/>
                <a:tab pos="7842250" algn="l"/>
                <a:tab pos="8291513" algn="l"/>
                <a:tab pos="8740775" algn="l"/>
                <a:tab pos="9190038" algn="l"/>
              </a:tabLst>
              <a:defRPr>
                <a:solidFill>
                  <a:srgbClr val="000000"/>
                </a:solidFill>
                <a:latin typeface="Arial" panose="020B0604020202020204" pitchFamily="34" charset="0"/>
                <a:ea typeface="Microsoft YaHei" panose="020B0503020204020204" pitchFamily="34" charset="-122"/>
              </a:defRPr>
            </a:lvl1pPr>
            <a:lvl2pPr>
              <a:tabLst>
                <a:tab pos="206375" algn="l"/>
                <a:tab pos="654050" algn="l"/>
                <a:tab pos="1103313" algn="l"/>
                <a:tab pos="1552575" algn="l"/>
                <a:tab pos="2001838" algn="l"/>
                <a:tab pos="2451100" algn="l"/>
                <a:tab pos="2900363" algn="l"/>
                <a:tab pos="3349625" algn="l"/>
                <a:tab pos="3798888" algn="l"/>
                <a:tab pos="4248150" algn="l"/>
                <a:tab pos="4697413" algn="l"/>
                <a:tab pos="5146675" algn="l"/>
                <a:tab pos="5595938" algn="l"/>
                <a:tab pos="6045200" algn="l"/>
                <a:tab pos="6494463" algn="l"/>
                <a:tab pos="6943725" algn="l"/>
                <a:tab pos="7392988" algn="l"/>
                <a:tab pos="7842250" algn="l"/>
                <a:tab pos="8291513" algn="l"/>
                <a:tab pos="8740775" algn="l"/>
                <a:tab pos="9190038" algn="l"/>
              </a:tabLst>
              <a:defRPr>
                <a:solidFill>
                  <a:srgbClr val="000000"/>
                </a:solidFill>
                <a:latin typeface="Arial" panose="020B0604020202020204" pitchFamily="34" charset="0"/>
                <a:ea typeface="Microsoft YaHei" panose="020B0503020204020204" pitchFamily="34" charset="-122"/>
              </a:defRPr>
            </a:lvl2pPr>
            <a:lvl3pPr>
              <a:tabLst>
                <a:tab pos="206375" algn="l"/>
                <a:tab pos="654050" algn="l"/>
                <a:tab pos="1103313" algn="l"/>
                <a:tab pos="1552575" algn="l"/>
                <a:tab pos="2001838" algn="l"/>
                <a:tab pos="2451100" algn="l"/>
                <a:tab pos="2900363" algn="l"/>
                <a:tab pos="3349625" algn="l"/>
                <a:tab pos="3798888" algn="l"/>
                <a:tab pos="4248150" algn="l"/>
                <a:tab pos="4697413" algn="l"/>
                <a:tab pos="5146675" algn="l"/>
                <a:tab pos="5595938" algn="l"/>
                <a:tab pos="6045200" algn="l"/>
                <a:tab pos="6494463" algn="l"/>
                <a:tab pos="6943725" algn="l"/>
                <a:tab pos="7392988" algn="l"/>
                <a:tab pos="7842250" algn="l"/>
                <a:tab pos="8291513" algn="l"/>
                <a:tab pos="8740775" algn="l"/>
                <a:tab pos="9190038" algn="l"/>
              </a:tabLst>
              <a:defRPr>
                <a:solidFill>
                  <a:srgbClr val="000000"/>
                </a:solidFill>
                <a:latin typeface="Arial" panose="020B0604020202020204" pitchFamily="34" charset="0"/>
                <a:ea typeface="Microsoft YaHei" panose="020B0503020204020204" pitchFamily="34" charset="-122"/>
              </a:defRPr>
            </a:lvl3pPr>
            <a:lvl4pPr>
              <a:tabLst>
                <a:tab pos="206375" algn="l"/>
                <a:tab pos="654050" algn="l"/>
                <a:tab pos="1103313" algn="l"/>
                <a:tab pos="1552575" algn="l"/>
                <a:tab pos="2001838" algn="l"/>
                <a:tab pos="2451100" algn="l"/>
                <a:tab pos="2900363" algn="l"/>
                <a:tab pos="3349625" algn="l"/>
                <a:tab pos="3798888" algn="l"/>
                <a:tab pos="4248150" algn="l"/>
                <a:tab pos="4697413" algn="l"/>
                <a:tab pos="5146675" algn="l"/>
                <a:tab pos="5595938" algn="l"/>
                <a:tab pos="6045200" algn="l"/>
                <a:tab pos="6494463" algn="l"/>
                <a:tab pos="6943725" algn="l"/>
                <a:tab pos="7392988" algn="l"/>
                <a:tab pos="7842250" algn="l"/>
                <a:tab pos="8291513" algn="l"/>
                <a:tab pos="8740775" algn="l"/>
                <a:tab pos="9190038" algn="l"/>
              </a:tabLst>
              <a:defRPr>
                <a:solidFill>
                  <a:srgbClr val="000000"/>
                </a:solidFill>
                <a:latin typeface="Arial" panose="020B0604020202020204" pitchFamily="34" charset="0"/>
                <a:ea typeface="Microsoft YaHei" panose="020B0503020204020204" pitchFamily="34" charset="-122"/>
              </a:defRPr>
            </a:lvl4pPr>
            <a:lvl5pPr>
              <a:tabLst>
                <a:tab pos="206375" algn="l"/>
                <a:tab pos="654050" algn="l"/>
                <a:tab pos="1103313" algn="l"/>
                <a:tab pos="1552575" algn="l"/>
                <a:tab pos="2001838" algn="l"/>
                <a:tab pos="2451100" algn="l"/>
                <a:tab pos="2900363" algn="l"/>
                <a:tab pos="3349625" algn="l"/>
                <a:tab pos="3798888" algn="l"/>
                <a:tab pos="4248150" algn="l"/>
                <a:tab pos="4697413" algn="l"/>
                <a:tab pos="5146675" algn="l"/>
                <a:tab pos="5595938" algn="l"/>
                <a:tab pos="6045200" algn="l"/>
                <a:tab pos="6494463" algn="l"/>
                <a:tab pos="6943725" algn="l"/>
                <a:tab pos="7392988" algn="l"/>
                <a:tab pos="7842250" algn="l"/>
                <a:tab pos="8291513" algn="l"/>
                <a:tab pos="8740775" algn="l"/>
                <a:tab pos="91900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06375" algn="l"/>
                <a:tab pos="654050" algn="l"/>
                <a:tab pos="1103313" algn="l"/>
                <a:tab pos="1552575" algn="l"/>
                <a:tab pos="2001838" algn="l"/>
                <a:tab pos="2451100" algn="l"/>
                <a:tab pos="2900363" algn="l"/>
                <a:tab pos="3349625" algn="l"/>
                <a:tab pos="3798888" algn="l"/>
                <a:tab pos="4248150" algn="l"/>
                <a:tab pos="4697413" algn="l"/>
                <a:tab pos="5146675" algn="l"/>
                <a:tab pos="5595938" algn="l"/>
                <a:tab pos="6045200" algn="l"/>
                <a:tab pos="6494463" algn="l"/>
                <a:tab pos="6943725" algn="l"/>
                <a:tab pos="7392988" algn="l"/>
                <a:tab pos="7842250" algn="l"/>
                <a:tab pos="8291513" algn="l"/>
                <a:tab pos="8740775" algn="l"/>
                <a:tab pos="91900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06375" algn="l"/>
                <a:tab pos="654050" algn="l"/>
                <a:tab pos="1103313" algn="l"/>
                <a:tab pos="1552575" algn="l"/>
                <a:tab pos="2001838" algn="l"/>
                <a:tab pos="2451100" algn="l"/>
                <a:tab pos="2900363" algn="l"/>
                <a:tab pos="3349625" algn="l"/>
                <a:tab pos="3798888" algn="l"/>
                <a:tab pos="4248150" algn="l"/>
                <a:tab pos="4697413" algn="l"/>
                <a:tab pos="5146675" algn="l"/>
                <a:tab pos="5595938" algn="l"/>
                <a:tab pos="6045200" algn="l"/>
                <a:tab pos="6494463" algn="l"/>
                <a:tab pos="6943725" algn="l"/>
                <a:tab pos="7392988" algn="l"/>
                <a:tab pos="7842250" algn="l"/>
                <a:tab pos="8291513" algn="l"/>
                <a:tab pos="8740775" algn="l"/>
                <a:tab pos="91900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06375" algn="l"/>
                <a:tab pos="654050" algn="l"/>
                <a:tab pos="1103313" algn="l"/>
                <a:tab pos="1552575" algn="l"/>
                <a:tab pos="2001838" algn="l"/>
                <a:tab pos="2451100" algn="l"/>
                <a:tab pos="2900363" algn="l"/>
                <a:tab pos="3349625" algn="l"/>
                <a:tab pos="3798888" algn="l"/>
                <a:tab pos="4248150" algn="l"/>
                <a:tab pos="4697413" algn="l"/>
                <a:tab pos="5146675" algn="l"/>
                <a:tab pos="5595938" algn="l"/>
                <a:tab pos="6045200" algn="l"/>
                <a:tab pos="6494463" algn="l"/>
                <a:tab pos="6943725" algn="l"/>
                <a:tab pos="7392988" algn="l"/>
                <a:tab pos="7842250" algn="l"/>
                <a:tab pos="8291513" algn="l"/>
                <a:tab pos="8740775" algn="l"/>
                <a:tab pos="91900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06375" algn="l"/>
                <a:tab pos="654050" algn="l"/>
                <a:tab pos="1103313" algn="l"/>
                <a:tab pos="1552575" algn="l"/>
                <a:tab pos="2001838" algn="l"/>
                <a:tab pos="2451100" algn="l"/>
                <a:tab pos="2900363" algn="l"/>
                <a:tab pos="3349625" algn="l"/>
                <a:tab pos="3798888" algn="l"/>
                <a:tab pos="4248150" algn="l"/>
                <a:tab pos="4697413" algn="l"/>
                <a:tab pos="5146675" algn="l"/>
                <a:tab pos="5595938" algn="l"/>
                <a:tab pos="6045200" algn="l"/>
                <a:tab pos="6494463" algn="l"/>
                <a:tab pos="6943725" algn="l"/>
                <a:tab pos="7392988" algn="l"/>
                <a:tab pos="7842250" algn="l"/>
                <a:tab pos="8291513" algn="l"/>
                <a:tab pos="8740775" algn="l"/>
                <a:tab pos="9190038"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buSzPct val="45000"/>
              <a:buFont typeface="Wingdings" panose="05000000000000000000" pitchFamily="2" charset="2"/>
              <a:buChar char=""/>
            </a:pPr>
            <a:r>
              <a:rPr lang="de-DE" altLang="de-DE" sz="2100">
                <a:latin typeface="Calibri" panose="020F0502020204030204" pitchFamily="34" charset="0"/>
                <a:cs typeface="Arial" panose="020B0604020202020204" pitchFamily="34" charset="0"/>
              </a:rPr>
              <a:t>Motorbedienung immer entsprechend Handbuch!</a:t>
            </a:r>
          </a:p>
          <a:p>
            <a:pPr>
              <a:lnSpc>
                <a:spcPct val="100000"/>
              </a:lnSpc>
              <a:buSzPct val="45000"/>
              <a:buFont typeface="Wingdings" panose="05000000000000000000" pitchFamily="2" charset="2"/>
              <a:buChar char=""/>
            </a:pPr>
            <a:r>
              <a:rPr lang="de-DE" altLang="de-DE" sz="2100">
                <a:latin typeface="Calibri" panose="020F0502020204030204" pitchFamily="34" charset="0"/>
                <a:cs typeface="Arial" panose="020B0604020202020204" pitchFamily="34" charset="0"/>
              </a:rPr>
              <a:t>Bedienung i.d.R. einfach und fast automatisch.</a:t>
            </a:r>
          </a:p>
          <a:p>
            <a:pPr marL="214292">
              <a:buSzPct val="45000"/>
            </a:pPr>
            <a:endParaRPr lang="de-DE" altLang="de-DE" sz="2100">
              <a:latin typeface="Calibri" panose="020F0502020204030204" pitchFamily="34" charset="0"/>
              <a:cs typeface="Arial" panose="020B0604020202020204" pitchFamily="34" charset="0"/>
            </a:endParaRPr>
          </a:p>
          <a:p>
            <a:pPr marL="214292">
              <a:buSzPct val="45000"/>
            </a:pPr>
            <a:r>
              <a:rPr lang="de-DE" altLang="de-DE" sz="2100" b="1">
                <a:latin typeface="Calibri" panose="020F0502020204030204" pitchFamily="34" charset="0"/>
                <a:cs typeface="Arial" panose="020B0604020202020204" pitchFamily="34" charset="0"/>
              </a:rPr>
              <a:t>Beispiel (Bild rechts):</a:t>
            </a:r>
          </a:p>
          <a:p>
            <a:pPr>
              <a:lnSpc>
                <a:spcPct val="100000"/>
              </a:lnSpc>
              <a:buSzPct val="45000"/>
              <a:buFont typeface="Wingdings" panose="05000000000000000000" pitchFamily="2" charset="2"/>
              <a:buChar char=""/>
            </a:pPr>
            <a:r>
              <a:rPr lang="de-DE" altLang="de-DE" sz="2100">
                <a:latin typeface="Calibri" panose="020F0502020204030204" pitchFamily="34" charset="0"/>
                <a:cs typeface="Arial" panose="020B0604020202020204" pitchFamily="34" charset="0"/>
              </a:rPr>
              <a:t>Ausfahren des Motors im Flug: Betätigen eines Schalters.</a:t>
            </a:r>
          </a:p>
          <a:p>
            <a:pPr>
              <a:lnSpc>
                <a:spcPct val="100000"/>
              </a:lnSpc>
              <a:buSzPct val="45000"/>
              <a:buFont typeface="Wingdings" panose="05000000000000000000" pitchFamily="2" charset="2"/>
              <a:buChar char=""/>
            </a:pPr>
            <a:r>
              <a:rPr lang="de-DE" altLang="de-DE" sz="2100">
                <a:latin typeface="Calibri" panose="020F0502020204030204" pitchFamily="34" charset="0"/>
                <a:cs typeface="Arial" panose="020B0604020202020204" pitchFamily="34" charset="0"/>
              </a:rPr>
              <a:t>Wenn Motor vollständig ausgefahren: Grünes Dauerlicht. Im Display erscheint das Wort deko.</a:t>
            </a:r>
          </a:p>
          <a:p>
            <a:pPr>
              <a:lnSpc>
                <a:spcPct val="100000"/>
              </a:lnSpc>
              <a:buSzPct val="45000"/>
              <a:buFont typeface="Wingdings" panose="05000000000000000000" pitchFamily="2" charset="2"/>
              <a:buChar char=""/>
            </a:pPr>
            <a:r>
              <a:rPr lang="de-DE" altLang="de-DE" sz="2100">
                <a:latin typeface="Calibri" panose="020F0502020204030204" pitchFamily="34" charset="0"/>
                <a:cs typeface="Arial" panose="020B0604020202020204" pitchFamily="34" charset="0"/>
              </a:rPr>
              <a:t>Ziehen des Dekompressionshebels (der deko): Propeller beginnt sich zu drehen.</a:t>
            </a:r>
          </a:p>
          <a:p>
            <a:pPr>
              <a:lnSpc>
                <a:spcPct val="100000"/>
              </a:lnSpc>
              <a:buSzPct val="45000"/>
              <a:buFont typeface="Wingdings" panose="05000000000000000000" pitchFamily="2" charset="2"/>
              <a:buChar char=""/>
            </a:pPr>
            <a:r>
              <a:rPr lang="de-DE" altLang="de-DE" sz="2100">
                <a:latin typeface="Calibri" panose="020F0502020204030204" pitchFamily="34" charset="0"/>
                <a:cs typeface="Arial" panose="020B0604020202020204" pitchFamily="34" charset="0"/>
              </a:rPr>
              <a:t>Deko loslassen: Motor springt an.</a:t>
            </a:r>
          </a:p>
          <a:p>
            <a:pPr>
              <a:lnSpc>
                <a:spcPct val="100000"/>
              </a:lnSpc>
              <a:buSzPct val="45000"/>
              <a:buFont typeface="Wingdings" panose="05000000000000000000" pitchFamily="2" charset="2"/>
              <a:buChar char=""/>
            </a:pPr>
            <a:r>
              <a:rPr lang="de-DE" altLang="de-DE" sz="2100">
                <a:latin typeface="Calibri" panose="020F0502020204030204" pitchFamily="34" charset="0"/>
                <a:cs typeface="Arial" panose="020B0604020202020204" pitchFamily="34" charset="0"/>
              </a:rPr>
              <a:t>Abstellen des Motors: Schalter umlegen, Motor bleibt automatisch stehen, fährt automatisch ein. </a:t>
            </a:r>
          </a:p>
        </p:txBody>
      </p:sp>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3778" y="1316313"/>
            <a:ext cx="5801558" cy="3842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3" name="Rectangle 5"/>
          <p:cNvSpPr>
            <a:spLocks noChangeArrowheads="1"/>
          </p:cNvSpPr>
          <p:nvPr/>
        </p:nvSpPr>
        <p:spPr bwMode="auto">
          <a:xfrm>
            <a:off x="311109" y="1173457"/>
            <a:ext cx="2769827" cy="460151"/>
          </a:xfrm>
          <a:prstGeom prst="rect">
            <a:avLst/>
          </a:prstGeom>
          <a:solidFill>
            <a:srgbClr val="4472C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buClrTx/>
              <a:buFontTx/>
              <a:buNone/>
            </a:pPr>
            <a:r>
              <a:rPr lang="de-DE" altLang="de-DE" sz="2400" b="1" dirty="0">
                <a:solidFill>
                  <a:schemeClr val="bg1"/>
                </a:solidFill>
                <a:latin typeface="Calibri" panose="020F0502020204030204" pitchFamily="34" charset="0"/>
              </a:rPr>
              <a:t>Turbos: Prozedere</a:t>
            </a:r>
          </a:p>
        </p:txBody>
      </p:sp>
      <p:sp>
        <p:nvSpPr>
          <p:cNvPr id="7" name="Foliennummernplatzhalter 3"/>
          <p:cNvSpPr>
            <a:spLocks noGrp="1"/>
          </p:cNvSpPr>
          <p:nvPr>
            <p:ph type="sldNum" sz="quarter" idx="12"/>
          </p:nvPr>
        </p:nvSpPr>
        <p:spPr>
          <a:xfrm>
            <a:off x="11480233" y="6570000"/>
            <a:ext cx="540000" cy="288000"/>
          </a:xfrm>
        </p:spPr>
        <p:txBody>
          <a:bodyPr/>
          <a:lstStyle/>
          <a:p>
            <a:fld id="{1BAF13B1-D0BA-4A19-B609-64C08BFDA19E}" type="slidenum">
              <a:rPr lang="de-DE" smtClean="0"/>
              <a:pPr/>
              <a:t>31</a:t>
            </a:fld>
            <a:endParaRPr lang="de-DE" dirty="0"/>
          </a:p>
        </p:txBody>
      </p:sp>
      <p:sp>
        <p:nvSpPr>
          <p:cNvPr id="8" name="Titel 1"/>
          <p:cNvSpPr txBox="1">
            <a:spLocks/>
          </p:cNvSpPr>
          <p:nvPr/>
        </p:nvSpPr>
        <p:spPr>
          <a:xfrm>
            <a:off x="862451" y="97226"/>
            <a:ext cx="7902858" cy="504000"/>
          </a:xfrm>
          <a:prstGeom prst="rect">
            <a:avLst/>
          </a:prstGeom>
        </p:spPr>
        <p:txBody>
          <a:bodyPr>
            <a:normAutofit fontScale="90000" lnSpcReduction="10000"/>
          </a:bodyPr>
          <a:lstStyle>
            <a:lvl1pPr algn="ctr" defTabSz="914400" rtl="0" eaLnBrk="1" latinLnBrk="0" hangingPunct="1">
              <a:lnSpc>
                <a:spcPct val="90000"/>
              </a:lnSpc>
              <a:spcBef>
                <a:spcPct val="0"/>
              </a:spcBef>
              <a:buNone/>
              <a:defRPr sz="3600" kern="1200">
                <a:solidFill>
                  <a:srgbClr val="2B88D9"/>
                </a:solidFill>
                <a:effectLst>
                  <a:outerShdw blurRad="50800" dist="38100" dir="2700000" algn="tl" rotWithShape="0">
                    <a:prstClr val="black">
                      <a:alpha val="40000"/>
                    </a:prstClr>
                  </a:outerShdw>
                </a:effectLst>
                <a:latin typeface="+mj-lt"/>
                <a:ea typeface="+mj-ea"/>
                <a:cs typeface="+mj-cs"/>
              </a:defRPr>
            </a:lvl1pPr>
          </a:lstStyle>
          <a:p>
            <a:r>
              <a:rPr lang="de-DE" dirty="0"/>
              <a:t>6.2.3. Eigenstarter und Turbo</a:t>
            </a:r>
          </a:p>
        </p:txBody>
      </p:sp>
      <p:sp>
        <p:nvSpPr>
          <p:cNvPr id="9" name="Textplatzhalter 5">
            <a:extLst>
              <a:ext uri="{FF2B5EF4-FFF2-40B4-BE49-F238E27FC236}">
                <a16:creationId xmlns:a16="http://schemas.microsoft.com/office/drawing/2014/main" id="{5E17FE8A-4242-4722-9B39-8878721318F2}"/>
              </a:ext>
            </a:extLst>
          </p:cNvPr>
          <p:cNvSpPr>
            <a:spLocks noGrp="1"/>
          </p:cNvSpPr>
          <p:nvPr/>
        </p:nvSpPr>
        <p:spPr>
          <a:xfrm>
            <a:off x="3407701" y="6633792"/>
            <a:ext cx="4578658" cy="2644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1"/>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6.2.3 Eigenstarter und Turbo</a:t>
            </a:r>
          </a:p>
        </p:txBody>
      </p:sp>
    </p:spTree>
    <p:extLst>
      <p:ext uri="{BB962C8B-B14F-4D97-AF65-F5344CB8AC3E}">
        <p14:creationId xmlns:p14="http://schemas.microsoft.com/office/powerpoint/2010/main" val="370877629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ChangeArrowheads="1"/>
          </p:cNvSpPr>
          <p:nvPr/>
        </p:nvSpPr>
        <p:spPr bwMode="auto">
          <a:xfrm>
            <a:off x="298411" y="1173457"/>
            <a:ext cx="2769827" cy="460151"/>
          </a:xfrm>
          <a:prstGeom prst="rect">
            <a:avLst/>
          </a:prstGeom>
          <a:solidFill>
            <a:srgbClr val="4472C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buClrTx/>
              <a:buFontTx/>
              <a:buNone/>
            </a:pPr>
            <a:r>
              <a:rPr lang="de-DE" altLang="de-DE" sz="2400" b="1" dirty="0">
                <a:solidFill>
                  <a:schemeClr val="bg1"/>
                </a:solidFill>
                <a:latin typeface="Calibri" panose="020F0502020204030204" pitchFamily="34" charset="0"/>
              </a:rPr>
              <a:t>Turbos: Prozedere</a:t>
            </a:r>
          </a:p>
        </p:txBody>
      </p:sp>
      <p:sp>
        <p:nvSpPr>
          <p:cNvPr id="13316" name="Text Box 4"/>
          <p:cNvSpPr txBox="1">
            <a:spLocks noChangeArrowheads="1"/>
          </p:cNvSpPr>
          <p:nvPr/>
        </p:nvSpPr>
        <p:spPr bwMode="auto">
          <a:xfrm>
            <a:off x="317458" y="1982977"/>
            <a:ext cx="5885684" cy="36587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marL="206375" indent="-206375">
              <a:tabLst>
                <a:tab pos="206375" algn="l"/>
                <a:tab pos="654050" algn="l"/>
                <a:tab pos="1103313" algn="l"/>
                <a:tab pos="1552575" algn="l"/>
                <a:tab pos="2001838" algn="l"/>
                <a:tab pos="2451100" algn="l"/>
                <a:tab pos="2900363" algn="l"/>
                <a:tab pos="3349625" algn="l"/>
                <a:tab pos="3798888" algn="l"/>
                <a:tab pos="4248150" algn="l"/>
                <a:tab pos="4697413" algn="l"/>
                <a:tab pos="5146675" algn="l"/>
                <a:tab pos="5595938" algn="l"/>
                <a:tab pos="6045200" algn="l"/>
                <a:tab pos="6494463" algn="l"/>
                <a:tab pos="6943725" algn="l"/>
                <a:tab pos="7392988" algn="l"/>
                <a:tab pos="7842250" algn="l"/>
                <a:tab pos="8291513" algn="l"/>
                <a:tab pos="8740775" algn="l"/>
                <a:tab pos="9190038" algn="l"/>
              </a:tabLst>
              <a:defRPr>
                <a:solidFill>
                  <a:srgbClr val="000000"/>
                </a:solidFill>
                <a:latin typeface="Arial" panose="020B0604020202020204" pitchFamily="34" charset="0"/>
                <a:ea typeface="Microsoft YaHei" panose="020B0503020204020204" pitchFamily="34" charset="-122"/>
              </a:defRPr>
            </a:lvl1pPr>
            <a:lvl2pPr>
              <a:tabLst>
                <a:tab pos="206375" algn="l"/>
                <a:tab pos="654050" algn="l"/>
                <a:tab pos="1103313" algn="l"/>
                <a:tab pos="1552575" algn="l"/>
                <a:tab pos="2001838" algn="l"/>
                <a:tab pos="2451100" algn="l"/>
                <a:tab pos="2900363" algn="l"/>
                <a:tab pos="3349625" algn="l"/>
                <a:tab pos="3798888" algn="l"/>
                <a:tab pos="4248150" algn="l"/>
                <a:tab pos="4697413" algn="l"/>
                <a:tab pos="5146675" algn="l"/>
                <a:tab pos="5595938" algn="l"/>
                <a:tab pos="6045200" algn="l"/>
                <a:tab pos="6494463" algn="l"/>
                <a:tab pos="6943725" algn="l"/>
                <a:tab pos="7392988" algn="l"/>
                <a:tab pos="7842250" algn="l"/>
                <a:tab pos="8291513" algn="l"/>
                <a:tab pos="8740775" algn="l"/>
                <a:tab pos="9190038" algn="l"/>
              </a:tabLst>
              <a:defRPr>
                <a:solidFill>
                  <a:srgbClr val="000000"/>
                </a:solidFill>
                <a:latin typeface="Arial" panose="020B0604020202020204" pitchFamily="34" charset="0"/>
                <a:ea typeface="Microsoft YaHei" panose="020B0503020204020204" pitchFamily="34" charset="-122"/>
              </a:defRPr>
            </a:lvl2pPr>
            <a:lvl3pPr>
              <a:tabLst>
                <a:tab pos="206375" algn="l"/>
                <a:tab pos="654050" algn="l"/>
                <a:tab pos="1103313" algn="l"/>
                <a:tab pos="1552575" algn="l"/>
                <a:tab pos="2001838" algn="l"/>
                <a:tab pos="2451100" algn="l"/>
                <a:tab pos="2900363" algn="l"/>
                <a:tab pos="3349625" algn="l"/>
                <a:tab pos="3798888" algn="l"/>
                <a:tab pos="4248150" algn="l"/>
                <a:tab pos="4697413" algn="l"/>
                <a:tab pos="5146675" algn="l"/>
                <a:tab pos="5595938" algn="l"/>
                <a:tab pos="6045200" algn="l"/>
                <a:tab pos="6494463" algn="l"/>
                <a:tab pos="6943725" algn="l"/>
                <a:tab pos="7392988" algn="l"/>
                <a:tab pos="7842250" algn="l"/>
                <a:tab pos="8291513" algn="l"/>
                <a:tab pos="8740775" algn="l"/>
                <a:tab pos="9190038" algn="l"/>
              </a:tabLst>
              <a:defRPr>
                <a:solidFill>
                  <a:srgbClr val="000000"/>
                </a:solidFill>
                <a:latin typeface="Arial" panose="020B0604020202020204" pitchFamily="34" charset="0"/>
                <a:ea typeface="Microsoft YaHei" panose="020B0503020204020204" pitchFamily="34" charset="-122"/>
              </a:defRPr>
            </a:lvl3pPr>
            <a:lvl4pPr>
              <a:tabLst>
                <a:tab pos="206375" algn="l"/>
                <a:tab pos="654050" algn="l"/>
                <a:tab pos="1103313" algn="l"/>
                <a:tab pos="1552575" algn="l"/>
                <a:tab pos="2001838" algn="l"/>
                <a:tab pos="2451100" algn="l"/>
                <a:tab pos="2900363" algn="l"/>
                <a:tab pos="3349625" algn="l"/>
                <a:tab pos="3798888" algn="l"/>
                <a:tab pos="4248150" algn="l"/>
                <a:tab pos="4697413" algn="l"/>
                <a:tab pos="5146675" algn="l"/>
                <a:tab pos="5595938" algn="l"/>
                <a:tab pos="6045200" algn="l"/>
                <a:tab pos="6494463" algn="l"/>
                <a:tab pos="6943725" algn="l"/>
                <a:tab pos="7392988" algn="l"/>
                <a:tab pos="7842250" algn="l"/>
                <a:tab pos="8291513" algn="l"/>
                <a:tab pos="8740775" algn="l"/>
                <a:tab pos="9190038" algn="l"/>
              </a:tabLst>
              <a:defRPr>
                <a:solidFill>
                  <a:srgbClr val="000000"/>
                </a:solidFill>
                <a:latin typeface="Arial" panose="020B0604020202020204" pitchFamily="34" charset="0"/>
                <a:ea typeface="Microsoft YaHei" panose="020B0503020204020204" pitchFamily="34" charset="-122"/>
              </a:defRPr>
            </a:lvl4pPr>
            <a:lvl5pPr>
              <a:tabLst>
                <a:tab pos="206375" algn="l"/>
                <a:tab pos="654050" algn="l"/>
                <a:tab pos="1103313" algn="l"/>
                <a:tab pos="1552575" algn="l"/>
                <a:tab pos="2001838" algn="l"/>
                <a:tab pos="2451100" algn="l"/>
                <a:tab pos="2900363" algn="l"/>
                <a:tab pos="3349625" algn="l"/>
                <a:tab pos="3798888" algn="l"/>
                <a:tab pos="4248150" algn="l"/>
                <a:tab pos="4697413" algn="l"/>
                <a:tab pos="5146675" algn="l"/>
                <a:tab pos="5595938" algn="l"/>
                <a:tab pos="6045200" algn="l"/>
                <a:tab pos="6494463" algn="l"/>
                <a:tab pos="6943725" algn="l"/>
                <a:tab pos="7392988" algn="l"/>
                <a:tab pos="7842250" algn="l"/>
                <a:tab pos="8291513" algn="l"/>
                <a:tab pos="8740775" algn="l"/>
                <a:tab pos="91900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06375" algn="l"/>
                <a:tab pos="654050" algn="l"/>
                <a:tab pos="1103313" algn="l"/>
                <a:tab pos="1552575" algn="l"/>
                <a:tab pos="2001838" algn="l"/>
                <a:tab pos="2451100" algn="l"/>
                <a:tab pos="2900363" algn="l"/>
                <a:tab pos="3349625" algn="l"/>
                <a:tab pos="3798888" algn="l"/>
                <a:tab pos="4248150" algn="l"/>
                <a:tab pos="4697413" algn="l"/>
                <a:tab pos="5146675" algn="l"/>
                <a:tab pos="5595938" algn="l"/>
                <a:tab pos="6045200" algn="l"/>
                <a:tab pos="6494463" algn="l"/>
                <a:tab pos="6943725" algn="l"/>
                <a:tab pos="7392988" algn="l"/>
                <a:tab pos="7842250" algn="l"/>
                <a:tab pos="8291513" algn="l"/>
                <a:tab pos="8740775" algn="l"/>
                <a:tab pos="91900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06375" algn="l"/>
                <a:tab pos="654050" algn="l"/>
                <a:tab pos="1103313" algn="l"/>
                <a:tab pos="1552575" algn="l"/>
                <a:tab pos="2001838" algn="l"/>
                <a:tab pos="2451100" algn="l"/>
                <a:tab pos="2900363" algn="l"/>
                <a:tab pos="3349625" algn="l"/>
                <a:tab pos="3798888" algn="l"/>
                <a:tab pos="4248150" algn="l"/>
                <a:tab pos="4697413" algn="l"/>
                <a:tab pos="5146675" algn="l"/>
                <a:tab pos="5595938" algn="l"/>
                <a:tab pos="6045200" algn="l"/>
                <a:tab pos="6494463" algn="l"/>
                <a:tab pos="6943725" algn="l"/>
                <a:tab pos="7392988" algn="l"/>
                <a:tab pos="7842250" algn="l"/>
                <a:tab pos="8291513" algn="l"/>
                <a:tab pos="8740775" algn="l"/>
                <a:tab pos="91900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06375" algn="l"/>
                <a:tab pos="654050" algn="l"/>
                <a:tab pos="1103313" algn="l"/>
                <a:tab pos="1552575" algn="l"/>
                <a:tab pos="2001838" algn="l"/>
                <a:tab pos="2451100" algn="l"/>
                <a:tab pos="2900363" algn="l"/>
                <a:tab pos="3349625" algn="l"/>
                <a:tab pos="3798888" algn="l"/>
                <a:tab pos="4248150" algn="l"/>
                <a:tab pos="4697413" algn="l"/>
                <a:tab pos="5146675" algn="l"/>
                <a:tab pos="5595938" algn="l"/>
                <a:tab pos="6045200" algn="l"/>
                <a:tab pos="6494463" algn="l"/>
                <a:tab pos="6943725" algn="l"/>
                <a:tab pos="7392988" algn="l"/>
                <a:tab pos="7842250" algn="l"/>
                <a:tab pos="8291513" algn="l"/>
                <a:tab pos="8740775" algn="l"/>
                <a:tab pos="91900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06375" algn="l"/>
                <a:tab pos="654050" algn="l"/>
                <a:tab pos="1103313" algn="l"/>
                <a:tab pos="1552575" algn="l"/>
                <a:tab pos="2001838" algn="l"/>
                <a:tab pos="2451100" algn="l"/>
                <a:tab pos="2900363" algn="l"/>
                <a:tab pos="3349625" algn="l"/>
                <a:tab pos="3798888" algn="l"/>
                <a:tab pos="4248150" algn="l"/>
                <a:tab pos="4697413" algn="l"/>
                <a:tab pos="5146675" algn="l"/>
                <a:tab pos="5595938" algn="l"/>
                <a:tab pos="6045200" algn="l"/>
                <a:tab pos="6494463" algn="l"/>
                <a:tab pos="6943725" algn="l"/>
                <a:tab pos="7392988" algn="l"/>
                <a:tab pos="7842250" algn="l"/>
                <a:tab pos="8291513" algn="l"/>
                <a:tab pos="8740775" algn="l"/>
                <a:tab pos="9190038" algn="l"/>
              </a:tabLst>
              <a:defRPr>
                <a:solidFill>
                  <a:srgbClr val="000000"/>
                </a:solidFill>
                <a:latin typeface="Arial" panose="020B0604020202020204" pitchFamily="34" charset="0"/>
                <a:ea typeface="Microsoft YaHei" panose="020B0503020204020204" pitchFamily="34" charset="-122"/>
              </a:defRPr>
            </a:lvl9pPr>
          </a:lstStyle>
          <a:p>
            <a:pPr>
              <a:buSzPct val="45000"/>
              <a:buFont typeface="Wingdings" panose="05000000000000000000" pitchFamily="2" charset="2"/>
              <a:buChar char=""/>
            </a:pPr>
            <a:r>
              <a:rPr lang="de-DE" altLang="de-DE" sz="2100">
                <a:latin typeface="Calibri" panose="020F0502020204030204" pitchFamily="34" charset="0"/>
                <a:cs typeface="Arial" panose="020B0604020202020204" pitchFamily="34" charset="0"/>
              </a:rPr>
              <a:t>Viele Turbos beginnen den Start des Motors mit dem Andrücken (Fahrt aufholen).</a:t>
            </a:r>
          </a:p>
          <a:p>
            <a:pPr marL="214292">
              <a:buSzPct val="45000"/>
            </a:pPr>
            <a:endParaRPr lang="de-DE" altLang="de-DE" sz="2100">
              <a:latin typeface="Calibri" panose="020F0502020204030204" pitchFamily="34" charset="0"/>
              <a:cs typeface="Arial" panose="020B0604020202020204" pitchFamily="34" charset="0"/>
            </a:endParaRPr>
          </a:p>
          <a:p>
            <a:pPr>
              <a:buSzPct val="45000"/>
              <a:buFont typeface="Wingdings" panose="05000000000000000000" pitchFamily="2" charset="2"/>
              <a:buChar char=""/>
            </a:pPr>
            <a:r>
              <a:rPr lang="de-DE" altLang="de-DE" sz="2100">
                <a:latin typeface="Calibri" panose="020F0502020204030204" pitchFamily="34" charset="0"/>
                <a:cs typeface="Arial" panose="020B0604020202020204" pitchFamily="34" charset="0"/>
              </a:rPr>
              <a:t>Beim Andrücken beginnt sich der Propeller durch den Windmühleneffekt zu drehen.</a:t>
            </a:r>
          </a:p>
          <a:p>
            <a:pPr marL="214292">
              <a:buSzPct val="45000"/>
            </a:pPr>
            <a:endParaRPr lang="de-DE" altLang="de-DE" sz="2100">
              <a:latin typeface="Calibri" panose="020F0502020204030204" pitchFamily="34" charset="0"/>
              <a:cs typeface="Arial" panose="020B0604020202020204" pitchFamily="34" charset="0"/>
            </a:endParaRPr>
          </a:p>
          <a:p>
            <a:pPr>
              <a:buSzPct val="45000"/>
              <a:buFont typeface="Wingdings" panose="05000000000000000000" pitchFamily="2" charset="2"/>
              <a:buChar char=""/>
            </a:pPr>
            <a:r>
              <a:rPr lang="de-DE" altLang="de-DE" sz="2100">
                <a:latin typeface="Calibri" panose="020F0502020204030204" pitchFamily="34" charset="0"/>
                <a:cs typeface="Arial" panose="020B0604020202020204" pitchFamily="34" charset="0"/>
              </a:rPr>
              <a:t>Höhenverlust: etwa 60 bis 80m.</a:t>
            </a:r>
          </a:p>
          <a:p>
            <a:pPr marL="214292">
              <a:buSzPct val="45000"/>
            </a:pPr>
            <a:endParaRPr lang="de-DE" altLang="de-DE" sz="2100">
              <a:latin typeface="Calibri" panose="020F0502020204030204" pitchFamily="34" charset="0"/>
              <a:cs typeface="Arial" panose="020B0604020202020204" pitchFamily="34" charset="0"/>
            </a:endParaRPr>
          </a:p>
          <a:p>
            <a:pPr>
              <a:buSzPct val="45000"/>
              <a:buFont typeface="Wingdings" panose="05000000000000000000" pitchFamily="2" charset="2"/>
              <a:buChar char=""/>
            </a:pPr>
            <a:r>
              <a:rPr lang="de-DE" altLang="de-DE" sz="2100">
                <a:latin typeface="Calibri" panose="020F0502020204030204" pitchFamily="34" charset="0"/>
                <a:cs typeface="Arial" panose="020B0604020202020204" pitchFamily="34" charset="0"/>
              </a:rPr>
              <a:t>Starte den Motor oberhalb von 300m GND. Wenn du wenig Erfahrung hast, wähle eine größere Höhe.</a:t>
            </a:r>
          </a:p>
        </p:txBody>
      </p:sp>
      <p:pic>
        <p:nvPicPr>
          <p:cNvPr id="133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4883" y="938538"/>
            <a:ext cx="3941250" cy="55698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Foliennummernplatzhalter 3"/>
          <p:cNvSpPr>
            <a:spLocks noGrp="1"/>
          </p:cNvSpPr>
          <p:nvPr>
            <p:ph type="sldNum" sz="quarter" idx="12"/>
          </p:nvPr>
        </p:nvSpPr>
        <p:spPr>
          <a:xfrm>
            <a:off x="11480233" y="6570000"/>
            <a:ext cx="540000" cy="288000"/>
          </a:xfrm>
        </p:spPr>
        <p:txBody>
          <a:bodyPr/>
          <a:lstStyle/>
          <a:p>
            <a:fld id="{1BAF13B1-D0BA-4A19-B609-64C08BFDA19E}" type="slidenum">
              <a:rPr lang="de-DE" smtClean="0"/>
              <a:pPr/>
              <a:t>32</a:t>
            </a:fld>
            <a:endParaRPr lang="de-DE" dirty="0"/>
          </a:p>
        </p:txBody>
      </p:sp>
      <p:sp>
        <p:nvSpPr>
          <p:cNvPr id="9" name="Titel 1"/>
          <p:cNvSpPr txBox="1">
            <a:spLocks/>
          </p:cNvSpPr>
          <p:nvPr/>
        </p:nvSpPr>
        <p:spPr>
          <a:xfrm>
            <a:off x="862451" y="97226"/>
            <a:ext cx="7902858" cy="504000"/>
          </a:xfrm>
          <a:prstGeom prst="rect">
            <a:avLst/>
          </a:prstGeom>
        </p:spPr>
        <p:txBody>
          <a:bodyPr>
            <a:normAutofit fontScale="90000" lnSpcReduction="10000"/>
          </a:bodyPr>
          <a:lstStyle>
            <a:lvl1pPr algn="ctr" defTabSz="914400" rtl="0" eaLnBrk="1" latinLnBrk="0" hangingPunct="1">
              <a:lnSpc>
                <a:spcPct val="90000"/>
              </a:lnSpc>
              <a:spcBef>
                <a:spcPct val="0"/>
              </a:spcBef>
              <a:buNone/>
              <a:defRPr sz="3600" kern="1200">
                <a:solidFill>
                  <a:srgbClr val="2B88D9"/>
                </a:solidFill>
                <a:effectLst>
                  <a:outerShdw blurRad="50800" dist="38100" dir="2700000" algn="tl" rotWithShape="0">
                    <a:prstClr val="black">
                      <a:alpha val="40000"/>
                    </a:prstClr>
                  </a:outerShdw>
                </a:effectLst>
                <a:latin typeface="+mj-lt"/>
                <a:ea typeface="+mj-ea"/>
                <a:cs typeface="+mj-cs"/>
              </a:defRPr>
            </a:lvl1pPr>
          </a:lstStyle>
          <a:p>
            <a:r>
              <a:rPr lang="de-DE" dirty="0"/>
              <a:t>6.2.3. Eigenstarter und Turbo</a:t>
            </a:r>
          </a:p>
        </p:txBody>
      </p:sp>
      <p:sp>
        <p:nvSpPr>
          <p:cNvPr id="8" name="Textplatzhalter 5">
            <a:extLst>
              <a:ext uri="{FF2B5EF4-FFF2-40B4-BE49-F238E27FC236}">
                <a16:creationId xmlns:a16="http://schemas.microsoft.com/office/drawing/2014/main" id="{39121E62-C90D-4A93-9805-EB5504C54FE6}"/>
              </a:ext>
            </a:extLst>
          </p:cNvPr>
          <p:cNvSpPr>
            <a:spLocks noGrp="1"/>
          </p:cNvSpPr>
          <p:nvPr/>
        </p:nvSpPr>
        <p:spPr>
          <a:xfrm>
            <a:off x="3407701" y="6633792"/>
            <a:ext cx="4578658" cy="2644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1"/>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6.2.3 Eigenstarter und Turbo</a:t>
            </a:r>
          </a:p>
        </p:txBody>
      </p:sp>
    </p:spTree>
    <p:extLst>
      <p:ext uri="{BB962C8B-B14F-4D97-AF65-F5344CB8AC3E}">
        <p14:creationId xmlns:p14="http://schemas.microsoft.com/office/powerpoint/2010/main" val="342340002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476188" y="1548058"/>
            <a:ext cx="10939626" cy="45698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marL="206375" indent="-206375">
              <a:tabLst>
                <a:tab pos="206375" algn="l"/>
                <a:tab pos="654050" algn="l"/>
                <a:tab pos="1103313" algn="l"/>
                <a:tab pos="1552575" algn="l"/>
                <a:tab pos="2001838" algn="l"/>
                <a:tab pos="2451100" algn="l"/>
                <a:tab pos="2900363" algn="l"/>
                <a:tab pos="3349625" algn="l"/>
                <a:tab pos="3798888" algn="l"/>
                <a:tab pos="4248150" algn="l"/>
                <a:tab pos="4697413" algn="l"/>
                <a:tab pos="5146675" algn="l"/>
                <a:tab pos="5595938" algn="l"/>
                <a:tab pos="6045200" algn="l"/>
                <a:tab pos="6494463" algn="l"/>
                <a:tab pos="6943725" algn="l"/>
                <a:tab pos="7392988" algn="l"/>
                <a:tab pos="7842250" algn="l"/>
                <a:tab pos="8291513" algn="l"/>
                <a:tab pos="8740775" algn="l"/>
                <a:tab pos="9190038"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1pPr>
            <a:lvl2pPr>
              <a:tabLst>
                <a:tab pos="206375" algn="l"/>
                <a:tab pos="654050" algn="l"/>
                <a:tab pos="1103313" algn="l"/>
                <a:tab pos="1552575" algn="l"/>
                <a:tab pos="2001838" algn="l"/>
                <a:tab pos="2451100" algn="l"/>
                <a:tab pos="2900363" algn="l"/>
                <a:tab pos="3349625" algn="l"/>
                <a:tab pos="3798888" algn="l"/>
                <a:tab pos="4248150" algn="l"/>
                <a:tab pos="4697413" algn="l"/>
                <a:tab pos="5146675" algn="l"/>
                <a:tab pos="5595938" algn="l"/>
                <a:tab pos="6045200" algn="l"/>
                <a:tab pos="6494463" algn="l"/>
                <a:tab pos="6943725" algn="l"/>
                <a:tab pos="7392988" algn="l"/>
                <a:tab pos="7842250" algn="l"/>
                <a:tab pos="8291513" algn="l"/>
                <a:tab pos="8740775" algn="l"/>
                <a:tab pos="9190038"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2pPr>
            <a:lvl3pPr>
              <a:tabLst>
                <a:tab pos="206375" algn="l"/>
                <a:tab pos="654050" algn="l"/>
                <a:tab pos="1103313" algn="l"/>
                <a:tab pos="1552575" algn="l"/>
                <a:tab pos="2001838" algn="l"/>
                <a:tab pos="2451100" algn="l"/>
                <a:tab pos="2900363" algn="l"/>
                <a:tab pos="3349625" algn="l"/>
                <a:tab pos="3798888" algn="l"/>
                <a:tab pos="4248150" algn="l"/>
                <a:tab pos="4697413" algn="l"/>
                <a:tab pos="5146675" algn="l"/>
                <a:tab pos="5595938" algn="l"/>
                <a:tab pos="6045200" algn="l"/>
                <a:tab pos="6494463" algn="l"/>
                <a:tab pos="6943725" algn="l"/>
                <a:tab pos="7392988" algn="l"/>
                <a:tab pos="7842250" algn="l"/>
                <a:tab pos="8291513" algn="l"/>
                <a:tab pos="8740775" algn="l"/>
                <a:tab pos="9190038"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3pPr>
            <a:lvl4pPr>
              <a:tabLst>
                <a:tab pos="206375" algn="l"/>
                <a:tab pos="654050" algn="l"/>
                <a:tab pos="1103313" algn="l"/>
                <a:tab pos="1552575" algn="l"/>
                <a:tab pos="2001838" algn="l"/>
                <a:tab pos="2451100" algn="l"/>
                <a:tab pos="2900363" algn="l"/>
                <a:tab pos="3349625" algn="l"/>
                <a:tab pos="3798888" algn="l"/>
                <a:tab pos="4248150" algn="l"/>
                <a:tab pos="4697413" algn="l"/>
                <a:tab pos="5146675" algn="l"/>
                <a:tab pos="5595938" algn="l"/>
                <a:tab pos="6045200" algn="l"/>
                <a:tab pos="6494463" algn="l"/>
                <a:tab pos="6943725" algn="l"/>
                <a:tab pos="7392988" algn="l"/>
                <a:tab pos="7842250" algn="l"/>
                <a:tab pos="8291513" algn="l"/>
                <a:tab pos="8740775" algn="l"/>
                <a:tab pos="9190038"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4pPr>
            <a:lvl5pPr>
              <a:tabLst>
                <a:tab pos="206375" algn="l"/>
                <a:tab pos="654050" algn="l"/>
                <a:tab pos="1103313" algn="l"/>
                <a:tab pos="1552575" algn="l"/>
                <a:tab pos="2001838" algn="l"/>
                <a:tab pos="2451100" algn="l"/>
                <a:tab pos="2900363" algn="l"/>
                <a:tab pos="3349625" algn="l"/>
                <a:tab pos="3798888" algn="l"/>
                <a:tab pos="4248150" algn="l"/>
                <a:tab pos="4697413" algn="l"/>
                <a:tab pos="5146675" algn="l"/>
                <a:tab pos="5595938" algn="l"/>
                <a:tab pos="6045200" algn="l"/>
                <a:tab pos="6494463" algn="l"/>
                <a:tab pos="6943725" algn="l"/>
                <a:tab pos="7392988" algn="l"/>
                <a:tab pos="7842250" algn="l"/>
                <a:tab pos="8291513" algn="l"/>
                <a:tab pos="8740775" algn="l"/>
                <a:tab pos="9190038"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06375" algn="l"/>
                <a:tab pos="654050" algn="l"/>
                <a:tab pos="1103313" algn="l"/>
                <a:tab pos="1552575" algn="l"/>
                <a:tab pos="2001838" algn="l"/>
                <a:tab pos="2451100" algn="l"/>
                <a:tab pos="2900363" algn="l"/>
                <a:tab pos="3349625" algn="l"/>
                <a:tab pos="3798888" algn="l"/>
                <a:tab pos="4248150" algn="l"/>
                <a:tab pos="4697413" algn="l"/>
                <a:tab pos="5146675" algn="l"/>
                <a:tab pos="5595938" algn="l"/>
                <a:tab pos="6045200" algn="l"/>
                <a:tab pos="6494463" algn="l"/>
                <a:tab pos="6943725" algn="l"/>
                <a:tab pos="7392988" algn="l"/>
                <a:tab pos="7842250" algn="l"/>
                <a:tab pos="8291513" algn="l"/>
                <a:tab pos="8740775" algn="l"/>
                <a:tab pos="9190038"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06375" algn="l"/>
                <a:tab pos="654050" algn="l"/>
                <a:tab pos="1103313" algn="l"/>
                <a:tab pos="1552575" algn="l"/>
                <a:tab pos="2001838" algn="l"/>
                <a:tab pos="2451100" algn="l"/>
                <a:tab pos="2900363" algn="l"/>
                <a:tab pos="3349625" algn="l"/>
                <a:tab pos="3798888" algn="l"/>
                <a:tab pos="4248150" algn="l"/>
                <a:tab pos="4697413" algn="l"/>
                <a:tab pos="5146675" algn="l"/>
                <a:tab pos="5595938" algn="l"/>
                <a:tab pos="6045200" algn="l"/>
                <a:tab pos="6494463" algn="l"/>
                <a:tab pos="6943725" algn="l"/>
                <a:tab pos="7392988" algn="l"/>
                <a:tab pos="7842250" algn="l"/>
                <a:tab pos="8291513" algn="l"/>
                <a:tab pos="8740775" algn="l"/>
                <a:tab pos="9190038"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06375" algn="l"/>
                <a:tab pos="654050" algn="l"/>
                <a:tab pos="1103313" algn="l"/>
                <a:tab pos="1552575" algn="l"/>
                <a:tab pos="2001838" algn="l"/>
                <a:tab pos="2451100" algn="l"/>
                <a:tab pos="2900363" algn="l"/>
                <a:tab pos="3349625" algn="l"/>
                <a:tab pos="3798888" algn="l"/>
                <a:tab pos="4248150" algn="l"/>
                <a:tab pos="4697413" algn="l"/>
                <a:tab pos="5146675" algn="l"/>
                <a:tab pos="5595938" algn="l"/>
                <a:tab pos="6045200" algn="l"/>
                <a:tab pos="6494463" algn="l"/>
                <a:tab pos="6943725" algn="l"/>
                <a:tab pos="7392988" algn="l"/>
                <a:tab pos="7842250" algn="l"/>
                <a:tab pos="8291513" algn="l"/>
                <a:tab pos="8740775" algn="l"/>
                <a:tab pos="9190038"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06375" algn="l"/>
                <a:tab pos="654050" algn="l"/>
                <a:tab pos="1103313" algn="l"/>
                <a:tab pos="1552575" algn="l"/>
                <a:tab pos="2001838" algn="l"/>
                <a:tab pos="2451100" algn="l"/>
                <a:tab pos="2900363" algn="l"/>
                <a:tab pos="3349625" algn="l"/>
                <a:tab pos="3798888" algn="l"/>
                <a:tab pos="4248150" algn="l"/>
                <a:tab pos="4697413" algn="l"/>
                <a:tab pos="5146675" algn="l"/>
                <a:tab pos="5595938" algn="l"/>
                <a:tab pos="6045200" algn="l"/>
                <a:tab pos="6494463" algn="l"/>
                <a:tab pos="6943725" algn="l"/>
                <a:tab pos="7392988" algn="l"/>
                <a:tab pos="7842250" algn="l"/>
                <a:tab pos="8291513" algn="l"/>
                <a:tab pos="8740775" algn="l"/>
                <a:tab pos="9190038"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buSzPct val="45000"/>
              <a:buFont typeface="Wingdings" panose="05000000000000000000" pitchFamily="2" charset="2"/>
              <a:buChar char=""/>
            </a:pPr>
            <a:r>
              <a:rPr lang="de-DE" altLang="de-DE" sz="2100">
                <a:latin typeface="Calibri" panose="020F0502020204030204" pitchFamily="34" charset="0"/>
                <a:cs typeface="Arial" panose="020B0604020202020204" pitchFamily="34" charset="0"/>
              </a:rPr>
              <a:t>Gewicht und Schwerpunkt: Motor hinter dem Schwerpunkt, oft höhere Mindestzuladung erforderlich (aktuellen Wägebericht beachten!).</a:t>
            </a:r>
          </a:p>
          <a:p>
            <a:pPr marL="214292">
              <a:buSzPct val="45000"/>
            </a:pPr>
            <a:endParaRPr lang="de-DE" altLang="de-DE" sz="2100">
              <a:latin typeface="Calibri" panose="020F0502020204030204" pitchFamily="34" charset="0"/>
              <a:cs typeface="Arial" panose="020B0604020202020204" pitchFamily="34" charset="0"/>
            </a:endParaRPr>
          </a:p>
          <a:p>
            <a:pPr>
              <a:lnSpc>
                <a:spcPct val="100000"/>
              </a:lnSpc>
              <a:buSzPct val="45000"/>
              <a:buFont typeface="Wingdings" panose="05000000000000000000" pitchFamily="2" charset="2"/>
              <a:buChar char=""/>
            </a:pPr>
            <a:r>
              <a:rPr lang="de-DE" altLang="de-DE" sz="2100">
                <a:latin typeface="Calibri" panose="020F0502020204030204" pitchFamily="34" charset="0"/>
                <a:cs typeface="Arial" panose="020B0604020202020204" pitchFamily="34" charset="0"/>
              </a:rPr>
              <a:t>Höheres Gewicht durch Motor und Kraftstoff: Höhere Überziehgeschwindigkeit.</a:t>
            </a:r>
          </a:p>
          <a:p>
            <a:pPr marL="214292">
              <a:buSzPct val="45000"/>
            </a:pPr>
            <a:endParaRPr lang="de-DE" altLang="de-DE" sz="2100">
              <a:latin typeface="Calibri" panose="020F0502020204030204" pitchFamily="34" charset="0"/>
              <a:cs typeface="Arial" panose="020B0604020202020204" pitchFamily="34" charset="0"/>
            </a:endParaRPr>
          </a:p>
          <a:p>
            <a:pPr>
              <a:lnSpc>
                <a:spcPct val="100000"/>
              </a:lnSpc>
              <a:buSzPct val="45000"/>
              <a:buFont typeface="Wingdings" panose="05000000000000000000" pitchFamily="2" charset="2"/>
              <a:buChar char=""/>
            </a:pPr>
            <a:r>
              <a:rPr lang="de-DE" altLang="de-DE" sz="2100">
                <a:latin typeface="Calibri" panose="020F0502020204030204" pitchFamily="34" charset="0"/>
                <a:cs typeface="Arial" panose="020B0604020202020204" pitchFamily="34" charset="0"/>
              </a:rPr>
              <a:t>Ausgefahrener Motor in Nähe des Schwerpunktes: Kippmoment bei Betrieb.</a:t>
            </a:r>
          </a:p>
          <a:p>
            <a:pPr marL="214292">
              <a:buSzPct val="45000"/>
            </a:pPr>
            <a:endParaRPr lang="de-DE" altLang="de-DE" sz="2100">
              <a:latin typeface="Calibri" panose="020F0502020204030204" pitchFamily="34" charset="0"/>
              <a:cs typeface="Arial" panose="020B0604020202020204" pitchFamily="34" charset="0"/>
            </a:endParaRPr>
          </a:p>
          <a:p>
            <a:pPr marL="207942" indent="-207942">
              <a:buSzPct val="45000"/>
              <a:buFont typeface="Wingdings" panose="05000000000000000000" pitchFamily="2" charset="2"/>
              <a:buChar char=""/>
            </a:pPr>
            <a:r>
              <a:rPr lang="de-DE" altLang="de-DE" sz="2100">
                <a:latin typeface="Calibri" panose="020F0502020204030204" pitchFamily="34" charset="0"/>
                <a:cs typeface="Arial" panose="020B0604020202020204" pitchFamily="34" charset="0"/>
              </a:rPr>
              <a:t>Nahender Strömungsabriss: Geräusche und Vibrationen des Motors verdecken Warnsignale.</a:t>
            </a:r>
          </a:p>
          <a:p>
            <a:pPr marL="214292">
              <a:buSzPct val="45000"/>
            </a:pPr>
            <a:endParaRPr lang="de-DE" altLang="de-DE" sz="2100">
              <a:latin typeface="Calibri" panose="020F0502020204030204" pitchFamily="34" charset="0"/>
              <a:cs typeface="Arial" panose="020B0604020202020204" pitchFamily="34" charset="0"/>
            </a:endParaRPr>
          </a:p>
          <a:p>
            <a:pPr>
              <a:lnSpc>
                <a:spcPct val="100000"/>
              </a:lnSpc>
              <a:buSzPct val="45000"/>
              <a:buFont typeface="Wingdings" panose="05000000000000000000" pitchFamily="2" charset="2"/>
              <a:buChar char=""/>
            </a:pPr>
            <a:r>
              <a:rPr lang="de-DE" altLang="de-DE" sz="2100">
                <a:latin typeface="Calibri" panose="020F0502020204030204" pitchFamily="34" charset="0"/>
                <a:cs typeface="Arial" panose="020B0604020202020204" pitchFamily="34" charset="0"/>
              </a:rPr>
              <a:t>Ausgefahrener Motor (nicht in Betrieb): enorme Widerstandserhöhung, Gleitzahl sinkt erheblich.</a:t>
            </a:r>
          </a:p>
        </p:txBody>
      </p:sp>
      <p:sp>
        <p:nvSpPr>
          <p:cNvPr id="14340" name="Rectangle 4"/>
          <p:cNvSpPr>
            <a:spLocks noChangeArrowheads="1"/>
          </p:cNvSpPr>
          <p:nvPr/>
        </p:nvSpPr>
        <p:spPr bwMode="auto">
          <a:xfrm>
            <a:off x="476188" y="927432"/>
            <a:ext cx="6461872" cy="460151"/>
          </a:xfrm>
          <a:prstGeom prst="rect">
            <a:avLst/>
          </a:prstGeom>
          <a:solidFill>
            <a:srgbClr val="4472C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buClrTx/>
              <a:buFontTx/>
              <a:buNone/>
            </a:pPr>
            <a:r>
              <a:rPr lang="de-DE" altLang="de-DE" sz="2400" b="1" dirty="0">
                <a:solidFill>
                  <a:schemeClr val="bg1"/>
                </a:solidFill>
                <a:latin typeface="Calibri" panose="020F0502020204030204" pitchFamily="34" charset="0"/>
              </a:rPr>
              <a:t>Eigenschaften von Eigenstartern und Turbos</a:t>
            </a:r>
          </a:p>
        </p:txBody>
      </p:sp>
      <p:sp>
        <p:nvSpPr>
          <p:cNvPr id="6" name="Foliennummernplatzhalter 3"/>
          <p:cNvSpPr>
            <a:spLocks noGrp="1"/>
          </p:cNvSpPr>
          <p:nvPr>
            <p:ph type="sldNum" sz="quarter" idx="12"/>
          </p:nvPr>
        </p:nvSpPr>
        <p:spPr>
          <a:xfrm>
            <a:off x="11480233" y="6570000"/>
            <a:ext cx="540000" cy="288000"/>
          </a:xfrm>
        </p:spPr>
        <p:txBody>
          <a:bodyPr/>
          <a:lstStyle/>
          <a:p>
            <a:fld id="{1BAF13B1-D0BA-4A19-B609-64C08BFDA19E}" type="slidenum">
              <a:rPr lang="de-DE" smtClean="0"/>
              <a:pPr/>
              <a:t>33</a:t>
            </a:fld>
            <a:endParaRPr lang="de-DE" dirty="0"/>
          </a:p>
        </p:txBody>
      </p:sp>
      <p:sp>
        <p:nvSpPr>
          <p:cNvPr id="7" name="Titel 1"/>
          <p:cNvSpPr txBox="1">
            <a:spLocks/>
          </p:cNvSpPr>
          <p:nvPr/>
        </p:nvSpPr>
        <p:spPr>
          <a:xfrm>
            <a:off x="862451" y="97226"/>
            <a:ext cx="7902858" cy="504000"/>
          </a:xfrm>
          <a:prstGeom prst="rect">
            <a:avLst/>
          </a:prstGeom>
        </p:spPr>
        <p:txBody>
          <a:bodyPr>
            <a:normAutofit fontScale="90000" lnSpcReduction="10000"/>
          </a:bodyPr>
          <a:lstStyle>
            <a:lvl1pPr algn="ctr" defTabSz="914400" rtl="0" eaLnBrk="1" latinLnBrk="0" hangingPunct="1">
              <a:lnSpc>
                <a:spcPct val="90000"/>
              </a:lnSpc>
              <a:spcBef>
                <a:spcPct val="0"/>
              </a:spcBef>
              <a:buNone/>
              <a:defRPr sz="3600" kern="1200">
                <a:solidFill>
                  <a:srgbClr val="2B88D9"/>
                </a:solidFill>
                <a:effectLst>
                  <a:outerShdw blurRad="50800" dist="38100" dir="2700000" algn="tl" rotWithShape="0">
                    <a:prstClr val="black">
                      <a:alpha val="40000"/>
                    </a:prstClr>
                  </a:outerShdw>
                </a:effectLst>
                <a:latin typeface="+mj-lt"/>
                <a:ea typeface="+mj-ea"/>
                <a:cs typeface="+mj-cs"/>
              </a:defRPr>
            </a:lvl1pPr>
          </a:lstStyle>
          <a:p>
            <a:r>
              <a:rPr lang="de-DE" dirty="0"/>
              <a:t>6.2.3. Eigenstarter und Turbo</a:t>
            </a:r>
          </a:p>
        </p:txBody>
      </p:sp>
      <p:sp>
        <p:nvSpPr>
          <p:cNvPr id="8" name="Textplatzhalter 5">
            <a:extLst>
              <a:ext uri="{FF2B5EF4-FFF2-40B4-BE49-F238E27FC236}">
                <a16:creationId xmlns:a16="http://schemas.microsoft.com/office/drawing/2014/main" id="{A72AAE57-EA18-426F-ACBD-EB845710851B}"/>
              </a:ext>
            </a:extLst>
          </p:cNvPr>
          <p:cNvSpPr>
            <a:spLocks noGrp="1"/>
          </p:cNvSpPr>
          <p:nvPr/>
        </p:nvSpPr>
        <p:spPr>
          <a:xfrm>
            <a:off x="3407701" y="6633792"/>
            <a:ext cx="4578658" cy="2644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1"/>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6.2.3 Eigenstarter und Turbo</a:t>
            </a:r>
          </a:p>
        </p:txBody>
      </p:sp>
    </p:spTree>
    <p:extLst>
      <p:ext uri="{BB962C8B-B14F-4D97-AF65-F5344CB8AC3E}">
        <p14:creationId xmlns:p14="http://schemas.microsoft.com/office/powerpoint/2010/main" val="156202518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3"/>
          <p:cNvSpPr txBox="1">
            <a:spLocks noChangeArrowheads="1"/>
          </p:cNvSpPr>
          <p:nvPr/>
        </p:nvSpPr>
        <p:spPr bwMode="auto">
          <a:xfrm>
            <a:off x="568251" y="1524249"/>
            <a:ext cx="11190418" cy="49444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marL="22860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1pPr>
            <a:lvl2pPr marL="422275" indent="-212725">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2pPr>
            <a:lvl3pPr>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3pPr>
            <a:lvl4pPr>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4pPr>
            <a:lvl5pPr>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buClrTx/>
              <a:buFontTx/>
              <a:buNone/>
            </a:pPr>
            <a:r>
              <a:rPr lang="de-DE" altLang="de-DE" sz="2100" b="1">
                <a:latin typeface="Calibri" panose="020F0502020204030204" pitchFamily="34" charset="0"/>
                <a:cs typeface="Arial" panose="020B0604020202020204" pitchFamily="34" charset="0"/>
              </a:rPr>
              <a:t>Vor dem Start:</a:t>
            </a:r>
          </a:p>
          <a:p>
            <a:pPr lvl="1">
              <a:lnSpc>
                <a:spcPct val="100000"/>
              </a:lnSpc>
              <a:buSzPct val="45000"/>
              <a:buFont typeface="Wingdings" panose="05000000000000000000" pitchFamily="2" charset="2"/>
              <a:buChar char=""/>
            </a:pPr>
            <a:r>
              <a:rPr lang="de-DE" altLang="de-DE" sz="2100">
                <a:latin typeface="Calibri" panose="020F0502020204030204" pitchFamily="34" charset="0"/>
                <a:cs typeface="Arial" panose="020B0604020202020204" pitchFamily="34" charset="0"/>
              </a:rPr>
              <a:t>Prozeduren für Motorausfall in 25, 50 oder 75m Höhe festlegen. Startbahnlänge? Landung in der Verlängerung der Startbahn möglich?</a:t>
            </a:r>
          </a:p>
          <a:p>
            <a:pPr lvl="1">
              <a:lnSpc>
                <a:spcPct val="100000"/>
              </a:lnSpc>
              <a:buSzPct val="45000"/>
              <a:buFont typeface="Wingdings" panose="05000000000000000000" pitchFamily="2" charset="2"/>
              <a:buChar char=""/>
            </a:pPr>
            <a:r>
              <a:rPr lang="de-DE" altLang="de-DE" sz="2100">
                <a:latin typeface="Calibri" panose="020F0502020204030204" pitchFamily="34" charset="0"/>
                <a:cs typeface="Arial" panose="020B0604020202020204" pitchFamily="34" charset="0"/>
              </a:rPr>
              <a:t>Alternative Landemöglichkeiten (Außenlandefelder)?</a:t>
            </a:r>
          </a:p>
          <a:p>
            <a:pPr lvl="1">
              <a:lnSpc>
                <a:spcPct val="100000"/>
              </a:lnSpc>
              <a:buSzPct val="45000"/>
              <a:buFont typeface="Wingdings" panose="05000000000000000000" pitchFamily="2" charset="2"/>
              <a:buChar char=""/>
            </a:pPr>
            <a:r>
              <a:rPr lang="de-DE" altLang="de-DE" sz="2100">
                <a:latin typeface="Calibri" panose="020F0502020204030204" pitchFamily="34" charset="0"/>
                <a:cs typeface="Arial" panose="020B0604020202020204" pitchFamily="34" charset="0"/>
              </a:rPr>
              <a:t>Minimale Höhe für eine Umkehrkurve definieren.</a:t>
            </a:r>
          </a:p>
          <a:p>
            <a:pPr marL="431757" lvl="1" indent="-206354">
              <a:buSzPct val="45000"/>
            </a:pPr>
            <a:endParaRPr lang="de-DE" altLang="de-DE" sz="2100">
              <a:latin typeface="Calibri" panose="020F0502020204030204" pitchFamily="34" charset="0"/>
              <a:cs typeface="Arial" panose="020B0604020202020204" pitchFamily="34" charset="0"/>
            </a:endParaRPr>
          </a:p>
          <a:p>
            <a:pPr>
              <a:lnSpc>
                <a:spcPct val="100000"/>
              </a:lnSpc>
              <a:buClrTx/>
              <a:buFontTx/>
              <a:buNone/>
            </a:pPr>
            <a:r>
              <a:rPr lang="de-DE" altLang="de-DE" sz="2100" b="1">
                <a:latin typeface="Calibri" panose="020F0502020204030204" pitchFamily="34" charset="0"/>
                <a:cs typeface="Arial" panose="020B0604020202020204" pitchFamily="34" charset="0"/>
              </a:rPr>
              <a:t>Unmittelbar nach dem Abheben:</a:t>
            </a:r>
          </a:p>
          <a:p>
            <a:pPr lvl="1">
              <a:lnSpc>
                <a:spcPct val="100000"/>
              </a:lnSpc>
              <a:buSzPct val="45000"/>
              <a:buFont typeface="Wingdings" panose="05000000000000000000" pitchFamily="2" charset="2"/>
              <a:buChar char=""/>
            </a:pPr>
            <a:r>
              <a:rPr lang="de-DE" altLang="de-DE" sz="2100">
                <a:latin typeface="Calibri" panose="020F0502020204030204" pitchFamily="34" charset="0"/>
                <a:cs typeface="Arial" panose="020B0604020202020204" pitchFamily="34" charset="0"/>
              </a:rPr>
              <a:t>Falls keine Steigrate: Bremsklappen überprüfen.</a:t>
            </a:r>
          </a:p>
          <a:p>
            <a:pPr marL="434932" indent="-206354">
              <a:buSzPct val="45000"/>
              <a:buFont typeface="Wingdings" panose="05000000000000000000" pitchFamily="2" charset="2"/>
              <a:buChar char=""/>
            </a:pPr>
            <a:r>
              <a:rPr lang="de-DE" altLang="de-DE" sz="2100">
                <a:latin typeface="Calibri" panose="020F0502020204030204" pitchFamily="34" charset="0"/>
                <a:cs typeface="Arial" panose="020B0604020202020204" pitchFamily="34" charset="0"/>
              </a:rPr>
              <a:t>Falls keine Motorleistung: Knüppel nachlassen, richtige Landegeschwindigkeit, Gashebel Leerlauf, geradeaus landen.</a:t>
            </a:r>
          </a:p>
          <a:p>
            <a:pPr>
              <a:lnSpc>
                <a:spcPct val="100000"/>
              </a:lnSpc>
              <a:buClrTx/>
              <a:buFontTx/>
              <a:buNone/>
            </a:pPr>
            <a:endParaRPr lang="de-DE" altLang="de-DE" sz="2100">
              <a:latin typeface="Calibri" panose="020F0502020204030204" pitchFamily="34" charset="0"/>
              <a:cs typeface="Arial" panose="020B0604020202020204" pitchFamily="34" charset="0"/>
            </a:endParaRPr>
          </a:p>
          <a:p>
            <a:pPr>
              <a:lnSpc>
                <a:spcPct val="100000"/>
              </a:lnSpc>
              <a:buClrTx/>
              <a:buFontTx/>
              <a:buNone/>
            </a:pPr>
            <a:r>
              <a:rPr lang="de-DE" altLang="de-DE" sz="2100" b="1">
                <a:latin typeface="Calibri" panose="020F0502020204030204" pitchFamily="34" charset="0"/>
                <a:cs typeface="Arial" panose="020B0604020202020204" pitchFamily="34" charset="0"/>
              </a:rPr>
              <a:t>Im Steigflug:</a:t>
            </a:r>
          </a:p>
          <a:p>
            <a:pPr marL="434932" indent="-206354">
              <a:buSzPct val="45000"/>
              <a:buFont typeface="Wingdings" panose="05000000000000000000" pitchFamily="2" charset="2"/>
              <a:buChar char=""/>
            </a:pPr>
            <a:r>
              <a:rPr lang="de-DE" altLang="de-DE" sz="2100">
                <a:latin typeface="Calibri" panose="020F0502020204030204" pitchFamily="34" charset="0"/>
                <a:cs typeface="Arial" panose="020B0604020202020204" pitchFamily="34" charset="0"/>
              </a:rPr>
              <a:t>Unterhalb festgelegter Mindestumkehrhöhe: Geradeauslandung auf einem Feld oder einer Wiese i.d.R. sicherer. </a:t>
            </a:r>
          </a:p>
          <a:p>
            <a:pPr marL="434932" indent="-206354">
              <a:buSzPct val="45000"/>
              <a:buFont typeface="Wingdings" panose="05000000000000000000" pitchFamily="2" charset="2"/>
              <a:buChar char=""/>
            </a:pPr>
            <a:r>
              <a:rPr lang="de-DE" altLang="de-DE" sz="2100">
                <a:latin typeface="Calibri" panose="020F0502020204030204" pitchFamily="34" charset="0"/>
                <a:cs typeface="Arial" panose="020B0604020202020204" pitchFamily="34" charset="0"/>
              </a:rPr>
              <a:t>Umkehrkurve mit ausgefahrenen Triebwerk ohne Motorleistung nur in ausreichend großer Höhe.</a:t>
            </a:r>
          </a:p>
        </p:txBody>
      </p:sp>
      <p:sp>
        <p:nvSpPr>
          <p:cNvPr id="15364" name="Rectangle 4"/>
          <p:cNvSpPr>
            <a:spLocks noChangeArrowheads="1"/>
          </p:cNvSpPr>
          <p:nvPr/>
        </p:nvSpPr>
        <p:spPr bwMode="auto">
          <a:xfrm>
            <a:off x="311109" y="882982"/>
            <a:ext cx="4622198" cy="460151"/>
          </a:xfrm>
          <a:prstGeom prst="rect">
            <a:avLst/>
          </a:prstGeom>
          <a:solidFill>
            <a:srgbClr val="4472C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buClrTx/>
              <a:buFontTx/>
              <a:buNone/>
            </a:pPr>
            <a:r>
              <a:rPr lang="de-DE" altLang="de-DE" sz="2400" b="1" dirty="0">
                <a:solidFill>
                  <a:schemeClr val="bg1"/>
                </a:solidFill>
                <a:latin typeface="Calibri" panose="020F0502020204030204" pitchFamily="34" charset="0"/>
              </a:rPr>
              <a:t>Notfallmaßnahmen (Eigenstarter)</a:t>
            </a:r>
          </a:p>
        </p:txBody>
      </p:sp>
      <p:sp>
        <p:nvSpPr>
          <p:cNvPr id="6" name="Foliennummernplatzhalter 3"/>
          <p:cNvSpPr>
            <a:spLocks noGrp="1"/>
          </p:cNvSpPr>
          <p:nvPr>
            <p:ph type="sldNum" sz="quarter" idx="12"/>
          </p:nvPr>
        </p:nvSpPr>
        <p:spPr>
          <a:xfrm>
            <a:off x="11480233" y="6570000"/>
            <a:ext cx="540000" cy="288000"/>
          </a:xfrm>
        </p:spPr>
        <p:txBody>
          <a:bodyPr/>
          <a:lstStyle/>
          <a:p>
            <a:fld id="{1BAF13B1-D0BA-4A19-B609-64C08BFDA19E}" type="slidenum">
              <a:rPr lang="de-DE" smtClean="0"/>
              <a:pPr/>
              <a:t>34</a:t>
            </a:fld>
            <a:endParaRPr lang="de-DE" dirty="0"/>
          </a:p>
        </p:txBody>
      </p:sp>
      <p:sp>
        <p:nvSpPr>
          <p:cNvPr id="7" name="Titel 1"/>
          <p:cNvSpPr txBox="1">
            <a:spLocks/>
          </p:cNvSpPr>
          <p:nvPr/>
        </p:nvSpPr>
        <p:spPr>
          <a:xfrm>
            <a:off x="862451" y="97226"/>
            <a:ext cx="7902858" cy="504000"/>
          </a:xfrm>
          <a:prstGeom prst="rect">
            <a:avLst/>
          </a:prstGeom>
        </p:spPr>
        <p:txBody>
          <a:bodyPr>
            <a:normAutofit fontScale="90000" lnSpcReduction="10000"/>
          </a:bodyPr>
          <a:lstStyle>
            <a:lvl1pPr algn="ctr" defTabSz="914400" rtl="0" eaLnBrk="1" latinLnBrk="0" hangingPunct="1">
              <a:lnSpc>
                <a:spcPct val="90000"/>
              </a:lnSpc>
              <a:spcBef>
                <a:spcPct val="0"/>
              </a:spcBef>
              <a:buNone/>
              <a:defRPr sz="3600" kern="1200">
                <a:solidFill>
                  <a:srgbClr val="2B88D9"/>
                </a:solidFill>
                <a:effectLst>
                  <a:outerShdw blurRad="50800" dist="38100" dir="2700000" algn="tl" rotWithShape="0">
                    <a:prstClr val="black">
                      <a:alpha val="40000"/>
                    </a:prstClr>
                  </a:outerShdw>
                </a:effectLst>
                <a:latin typeface="+mj-lt"/>
                <a:ea typeface="+mj-ea"/>
                <a:cs typeface="+mj-cs"/>
              </a:defRPr>
            </a:lvl1pPr>
          </a:lstStyle>
          <a:p>
            <a:r>
              <a:rPr lang="de-DE" dirty="0"/>
              <a:t>6.2.3. Eigenstarter und Turbo</a:t>
            </a:r>
          </a:p>
        </p:txBody>
      </p:sp>
      <p:sp>
        <p:nvSpPr>
          <p:cNvPr id="8" name="Textplatzhalter 5">
            <a:extLst>
              <a:ext uri="{FF2B5EF4-FFF2-40B4-BE49-F238E27FC236}">
                <a16:creationId xmlns:a16="http://schemas.microsoft.com/office/drawing/2014/main" id="{6B5D2531-89ED-40AC-B47A-6963F629AE25}"/>
              </a:ext>
            </a:extLst>
          </p:cNvPr>
          <p:cNvSpPr>
            <a:spLocks noGrp="1"/>
          </p:cNvSpPr>
          <p:nvPr/>
        </p:nvSpPr>
        <p:spPr>
          <a:xfrm>
            <a:off x="3407701" y="6633792"/>
            <a:ext cx="4578658" cy="2644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1"/>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6.2.3 Eigenstarter und Turbo</a:t>
            </a:r>
          </a:p>
        </p:txBody>
      </p:sp>
    </p:spTree>
    <p:extLst>
      <p:ext uri="{BB962C8B-B14F-4D97-AF65-F5344CB8AC3E}">
        <p14:creationId xmlns:p14="http://schemas.microsoft.com/office/powerpoint/2010/main" val="18452745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1479305" y="6570254"/>
            <a:ext cx="539680" cy="287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buClrTx/>
              <a:buFontTx/>
              <a:buNone/>
            </a:pPr>
            <a:endParaRPr lang="de-DE" altLang="de-DE" dirty="0">
              <a:latin typeface="Calibri" panose="020F0502020204030204" pitchFamily="34" charset="0"/>
            </a:endParaRPr>
          </a:p>
        </p:txBody>
      </p:sp>
      <p:sp>
        <p:nvSpPr>
          <p:cNvPr id="16387" name="Text Box 3"/>
          <p:cNvSpPr txBox="1">
            <a:spLocks noChangeArrowheads="1"/>
          </p:cNvSpPr>
          <p:nvPr/>
        </p:nvSpPr>
        <p:spPr bwMode="auto">
          <a:xfrm>
            <a:off x="555553" y="1465519"/>
            <a:ext cx="11190418" cy="45507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marL="22860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1pPr>
            <a:lvl2pPr marL="422275" indent="-212725">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2pPr>
            <a:lvl3pPr>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3pPr>
            <a:lvl4pPr>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4pPr>
            <a:lvl5pPr>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buClrTx/>
              <a:buFontTx/>
              <a:buNone/>
            </a:pPr>
            <a:r>
              <a:rPr lang="de-DE" altLang="de-DE" sz="2100" b="1">
                <a:latin typeface="Calibri" panose="020F0502020204030204" pitchFamily="34" charset="0"/>
                <a:cs typeface="Arial" panose="020B0604020202020204" pitchFamily="34" charset="0"/>
              </a:rPr>
              <a:t>Landung mit ausgefahrenem aber stehendem Motor (keine Motorleistung):</a:t>
            </a:r>
          </a:p>
          <a:p>
            <a:pPr lvl="1">
              <a:lnSpc>
                <a:spcPct val="100000"/>
              </a:lnSpc>
              <a:buSzPct val="45000"/>
              <a:buFont typeface="Wingdings" panose="05000000000000000000" pitchFamily="2" charset="2"/>
              <a:buChar char=""/>
            </a:pPr>
            <a:r>
              <a:rPr lang="de-DE" altLang="de-DE" sz="2100">
                <a:latin typeface="Calibri" panose="020F0502020204030204" pitchFamily="34" charset="0"/>
                <a:cs typeface="Arial" panose="020B0604020202020204" pitchFamily="34" charset="0"/>
              </a:rPr>
              <a:t>Landegeschwindigkeit ausreichend erhöhen, Geschwindigkeit überwachen.</a:t>
            </a:r>
          </a:p>
          <a:p>
            <a:pPr lvl="1">
              <a:lnSpc>
                <a:spcPct val="100000"/>
              </a:lnSpc>
              <a:buSzPct val="45000"/>
              <a:buFont typeface="Wingdings" panose="05000000000000000000" pitchFamily="2" charset="2"/>
              <a:buChar char=""/>
            </a:pPr>
            <a:r>
              <a:rPr lang="de-DE" altLang="de-DE" sz="2100">
                <a:latin typeface="Calibri" panose="020F0502020204030204" pitchFamily="34" charset="0"/>
                <a:cs typeface="Arial" panose="020B0604020202020204" pitchFamily="34" charset="0"/>
              </a:rPr>
              <a:t>Deutlich schlechteren Gleitwinkel beachten, Landeanflug deutlich über 200m GND beginnen.</a:t>
            </a:r>
          </a:p>
          <a:p>
            <a:pPr lvl="1">
              <a:lnSpc>
                <a:spcPct val="100000"/>
              </a:lnSpc>
              <a:buSzPct val="45000"/>
              <a:buFont typeface="Wingdings" panose="05000000000000000000" pitchFamily="2" charset="2"/>
              <a:buChar char=""/>
            </a:pPr>
            <a:r>
              <a:rPr lang="de-DE" altLang="de-DE" sz="2100">
                <a:latin typeface="Calibri" panose="020F0502020204030204" pitchFamily="34" charset="0"/>
                <a:cs typeface="Arial" panose="020B0604020202020204" pitchFamily="34" charset="0"/>
              </a:rPr>
              <a:t>Falls noch Zeit bleibt: Kraftstoffhahn schließen, Zündung aus, Propeller stoppen. </a:t>
            </a:r>
          </a:p>
          <a:p>
            <a:pPr lvl="1">
              <a:lnSpc>
                <a:spcPct val="100000"/>
              </a:lnSpc>
              <a:buSzPct val="45000"/>
              <a:buFont typeface="Wingdings" panose="05000000000000000000" pitchFamily="2" charset="2"/>
              <a:buChar char=""/>
            </a:pPr>
            <a:r>
              <a:rPr lang="de-DE" altLang="de-DE" sz="2100">
                <a:latin typeface="Calibri" panose="020F0502020204030204" pitchFamily="34" charset="0"/>
                <a:cs typeface="Arial" panose="020B0604020202020204" pitchFamily="34" charset="0"/>
              </a:rPr>
              <a:t>Falls dann noch immer Zeit bleibt: Motor soweit als möglich einfahren.</a:t>
            </a:r>
          </a:p>
          <a:p>
            <a:pPr lvl="1">
              <a:lnSpc>
                <a:spcPct val="100000"/>
              </a:lnSpc>
              <a:buSzPct val="45000"/>
              <a:buFont typeface="Wingdings" panose="05000000000000000000" pitchFamily="2" charset="2"/>
              <a:buChar char=""/>
            </a:pPr>
            <a:r>
              <a:rPr lang="de-DE" altLang="de-DE" sz="2100">
                <a:latin typeface="Calibri" panose="020F0502020204030204" pitchFamily="34" charset="0"/>
                <a:cs typeface="Arial" panose="020B0604020202020204" pitchFamily="34" charset="0"/>
              </a:rPr>
              <a:t>Hauptaugenmerk liegt auf der Fluggeschwindigkeit.</a:t>
            </a:r>
          </a:p>
          <a:p>
            <a:pPr marL="0" lvl="1" indent="0"/>
            <a:endParaRPr lang="de-DE" altLang="de-DE" sz="2100">
              <a:latin typeface="Calibri" panose="020F0502020204030204" pitchFamily="34" charset="0"/>
              <a:cs typeface="Arial" panose="020B0604020202020204" pitchFamily="34" charset="0"/>
            </a:endParaRPr>
          </a:p>
          <a:p>
            <a:pPr marL="215878" indent="-206354">
              <a:buSzPct val="45000"/>
            </a:pPr>
            <a:r>
              <a:rPr lang="de-DE" altLang="de-DE" sz="2100" b="1">
                <a:latin typeface="Calibri" panose="020F0502020204030204" pitchFamily="34" charset="0"/>
                <a:cs typeface="Arial" panose="020B0604020202020204" pitchFamily="34" charset="0"/>
              </a:rPr>
              <a:t>Motorbrand in der Luft:</a:t>
            </a:r>
          </a:p>
          <a:p>
            <a:pPr lvl="1">
              <a:lnSpc>
                <a:spcPct val="100000"/>
              </a:lnSpc>
              <a:buSzPct val="45000"/>
              <a:buFont typeface="Wingdings" panose="05000000000000000000" pitchFamily="2" charset="2"/>
              <a:buChar char=""/>
            </a:pPr>
            <a:r>
              <a:rPr lang="de-DE" altLang="de-DE" sz="2100">
                <a:latin typeface="Calibri" panose="020F0502020204030204" pitchFamily="34" charset="0"/>
                <a:cs typeface="Arial" panose="020B0604020202020204" pitchFamily="34" charset="0"/>
              </a:rPr>
              <a:t>Vorgehen gemäß Checkliste. </a:t>
            </a:r>
          </a:p>
          <a:p>
            <a:pPr lvl="1">
              <a:lnSpc>
                <a:spcPct val="100000"/>
              </a:lnSpc>
              <a:buSzPct val="45000"/>
              <a:buFont typeface="Wingdings" panose="05000000000000000000" pitchFamily="2" charset="2"/>
              <a:buChar char=""/>
            </a:pPr>
            <a:r>
              <a:rPr lang="de-DE" altLang="de-DE" sz="2100">
                <a:latin typeface="Calibri" panose="020F0502020204030204" pitchFamily="34" charset="0"/>
                <a:cs typeface="Arial" panose="020B0604020202020204" pitchFamily="34" charset="0"/>
              </a:rPr>
              <a:t>Auf jeden Fall: Kraftstoffhahn schließen, Vollgas bis zum Stillstand des Motors geben.</a:t>
            </a:r>
          </a:p>
          <a:p>
            <a:pPr lvl="1">
              <a:lnSpc>
                <a:spcPct val="100000"/>
              </a:lnSpc>
              <a:buSzPct val="45000"/>
              <a:buFont typeface="Wingdings" panose="05000000000000000000" pitchFamily="2" charset="2"/>
              <a:buChar char=""/>
            </a:pPr>
            <a:r>
              <a:rPr lang="de-DE" altLang="de-DE" sz="2100">
                <a:latin typeface="Calibri" panose="020F0502020204030204" pitchFamily="34" charset="0"/>
                <a:cs typeface="Arial" panose="020B0604020202020204" pitchFamily="34" charset="0"/>
              </a:rPr>
              <a:t>So schnell wie möglich landen. </a:t>
            </a:r>
          </a:p>
        </p:txBody>
      </p:sp>
      <p:sp>
        <p:nvSpPr>
          <p:cNvPr id="16388" name="Rectangle 4"/>
          <p:cNvSpPr>
            <a:spLocks noChangeArrowheads="1"/>
          </p:cNvSpPr>
          <p:nvPr/>
        </p:nvSpPr>
        <p:spPr bwMode="auto">
          <a:xfrm>
            <a:off x="311109" y="882982"/>
            <a:ext cx="6896790" cy="460151"/>
          </a:xfrm>
          <a:prstGeom prst="rect">
            <a:avLst/>
          </a:prstGeom>
          <a:solidFill>
            <a:srgbClr val="4472C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buClrTx/>
              <a:buFontTx/>
              <a:buNone/>
            </a:pPr>
            <a:r>
              <a:rPr lang="de-DE" altLang="de-DE" sz="2400" b="1" dirty="0">
                <a:solidFill>
                  <a:schemeClr val="bg1"/>
                </a:solidFill>
                <a:latin typeface="Calibri" panose="020F0502020204030204" pitchFamily="34" charset="0"/>
              </a:rPr>
              <a:t>Notfallmaßnahmen (Eigenstarter und Turbos)</a:t>
            </a:r>
          </a:p>
        </p:txBody>
      </p:sp>
      <p:sp>
        <p:nvSpPr>
          <p:cNvPr id="6" name="Foliennummernplatzhalter 3"/>
          <p:cNvSpPr>
            <a:spLocks noGrp="1"/>
          </p:cNvSpPr>
          <p:nvPr>
            <p:ph type="sldNum" sz="quarter" idx="12"/>
          </p:nvPr>
        </p:nvSpPr>
        <p:spPr>
          <a:xfrm>
            <a:off x="11480233" y="6570000"/>
            <a:ext cx="540000" cy="288000"/>
          </a:xfrm>
        </p:spPr>
        <p:txBody>
          <a:bodyPr/>
          <a:lstStyle/>
          <a:p>
            <a:fld id="{1BAF13B1-D0BA-4A19-B609-64C08BFDA19E}" type="slidenum">
              <a:rPr lang="de-DE" smtClean="0"/>
              <a:pPr/>
              <a:t>35</a:t>
            </a:fld>
            <a:endParaRPr lang="de-DE" dirty="0"/>
          </a:p>
        </p:txBody>
      </p:sp>
      <p:sp>
        <p:nvSpPr>
          <p:cNvPr id="7" name="Titel 1"/>
          <p:cNvSpPr txBox="1">
            <a:spLocks/>
          </p:cNvSpPr>
          <p:nvPr/>
        </p:nvSpPr>
        <p:spPr>
          <a:xfrm>
            <a:off x="862451" y="97226"/>
            <a:ext cx="7902858" cy="504000"/>
          </a:xfrm>
          <a:prstGeom prst="rect">
            <a:avLst/>
          </a:prstGeom>
        </p:spPr>
        <p:txBody>
          <a:bodyPr>
            <a:normAutofit fontScale="90000" lnSpcReduction="10000"/>
          </a:bodyPr>
          <a:lstStyle>
            <a:lvl1pPr algn="ctr" defTabSz="914400" rtl="0" eaLnBrk="1" latinLnBrk="0" hangingPunct="1">
              <a:lnSpc>
                <a:spcPct val="90000"/>
              </a:lnSpc>
              <a:spcBef>
                <a:spcPct val="0"/>
              </a:spcBef>
              <a:buNone/>
              <a:defRPr sz="3600" kern="1200">
                <a:solidFill>
                  <a:srgbClr val="2B88D9"/>
                </a:solidFill>
                <a:effectLst>
                  <a:outerShdw blurRad="50800" dist="38100" dir="2700000" algn="tl" rotWithShape="0">
                    <a:prstClr val="black">
                      <a:alpha val="40000"/>
                    </a:prstClr>
                  </a:outerShdw>
                </a:effectLst>
                <a:latin typeface="+mj-lt"/>
                <a:ea typeface="+mj-ea"/>
                <a:cs typeface="+mj-cs"/>
              </a:defRPr>
            </a:lvl1pPr>
          </a:lstStyle>
          <a:p>
            <a:r>
              <a:rPr lang="de-DE" dirty="0"/>
              <a:t>6.2.3. Eigenstarter und Turbo</a:t>
            </a:r>
          </a:p>
        </p:txBody>
      </p:sp>
      <p:sp>
        <p:nvSpPr>
          <p:cNvPr id="8" name="Textplatzhalter 5">
            <a:extLst>
              <a:ext uri="{FF2B5EF4-FFF2-40B4-BE49-F238E27FC236}">
                <a16:creationId xmlns:a16="http://schemas.microsoft.com/office/drawing/2014/main" id="{6F83FA10-5A27-4B2B-92E1-39FB6F7A0CE5}"/>
              </a:ext>
            </a:extLst>
          </p:cNvPr>
          <p:cNvSpPr>
            <a:spLocks noGrp="1"/>
          </p:cNvSpPr>
          <p:nvPr/>
        </p:nvSpPr>
        <p:spPr>
          <a:xfrm>
            <a:off x="3407701" y="6633792"/>
            <a:ext cx="4578658" cy="2644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1"/>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6.2.3 Eigenstarter und Turbo</a:t>
            </a:r>
          </a:p>
        </p:txBody>
      </p:sp>
    </p:spTree>
    <p:extLst>
      <p:ext uri="{BB962C8B-B14F-4D97-AF65-F5344CB8AC3E}">
        <p14:creationId xmlns:p14="http://schemas.microsoft.com/office/powerpoint/2010/main" val="383950837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3"/>
          <p:cNvSpPr txBox="1">
            <a:spLocks noChangeArrowheads="1"/>
          </p:cNvSpPr>
          <p:nvPr/>
        </p:nvSpPr>
        <p:spPr bwMode="auto">
          <a:xfrm>
            <a:off x="144443" y="3717888"/>
            <a:ext cx="5450765" cy="26730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marL="215900" indent="-206375">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1pPr>
            <a:lvl2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2pPr>
            <a:lvl3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3pPr>
            <a:lvl4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4pPr>
            <a:lvl5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buClrTx/>
              <a:buFontTx/>
              <a:buNone/>
            </a:pPr>
            <a:r>
              <a:rPr lang="de-DE" altLang="de-DE" sz="2100" b="1" dirty="0">
                <a:latin typeface="Calibri" panose="020F0502020204030204" pitchFamily="34" charset="0"/>
                <a:cs typeface="Arial" panose="020B0604020202020204" pitchFamily="34" charset="0"/>
              </a:rPr>
              <a:t>Prozedere:</a:t>
            </a:r>
          </a:p>
          <a:p>
            <a:pPr marL="206354" indent="-196830">
              <a:buSzPct val="45000"/>
              <a:buFont typeface="Wingdings" panose="05000000000000000000" pitchFamily="2" charset="2"/>
              <a:buChar char=""/>
            </a:pPr>
            <a:r>
              <a:rPr lang="de-DE" altLang="de-DE" sz="2100" dirty="0">
                <a:latin typeface="Calibri" panose="020F0502020204030204" pitchFamily="34" charset="0"/>
                <a:cs typeface="Arial" panose="020B0604020202020204" pitchFamily="34" charset="0"/>
              </a:rPr>
              <a:t>Festlegung Außenlandefeld.</a:t>
            </a:r>
          </a:p>
          <a:p>
            <a:pPr marL="206354" indent="-196830">
              <a:buSzPct val="45000"/>
              <a:buFont typeface="Wingdings" panose="05000000000000000000" pitchFamily="2" charset="2"/>
              <a:buChar char=""/>
            </a:pPr>
            <a:r>
              <a:rPr lang="de-DE" altLang="de-DE" sz="2100" dirty="0">
                <a:latin typeface="Calibri" panose="020F0502020204030204" pitchFamily="34" charset="0"/>
                <a:cs typeface="Arial" panose="020B0604020202020204" pitchFamily="34" charset="0"/>
              </a:rPr>
              <a:t>Motor oberhalb von 300m GND am Außenlandefeld starten. </a:t>
            </a:r>
          </a:p>
          <a:p>
            <a:pPr marL="206354" indent="-196830">
              <a:buSzPct val="45000"/>
              <a:buFont typeface="Wingdings" panose="05000000000000000000" pitchFamily="2" charset="2"/>
              <a:buChar char=""/>
            </a:pPr>
            <a:r>
              <a:rPr lang="de-DE" altLang="de-DE" sz="2100" dirty="0">
                <a:latin typeface="Calibri" panose="020F0502020204030204" pitchFamily="34" charset="0"/>
                <a:cs typeface="Arial" panose="020B0604020202020204" pitchFamily="34" charset="0"/>
              </a:rPr>
              <a:t>Motor muss volle Leistung bringen, sonst gut vorbereitete Außenlandung.</a:t>
            </a:r>
          </a:p>
          <a:p>
            <a:pPr marL="206354" indent="-196830">
              <a:buSzPct val="45000"/>
              <a:buFont typeface="Wingdings" panose="05000000000000000000" pitchFamily="2" charset="2"/>
              <a:buChar char=""/>
            </a:pPr>
            <a:r>
              <a:rPr lang="de-DE" altLang="de-DE" sz="2100" dirty="0">
                <a:latin typeface="Calibri" panose="020F0502020204030204" pitchFamily="34" charset="0"/>
                <a:cs typeface="Arial" panose="020B0604020202020204" pitchFamily="34" charset="0"/>
              </a:rPr>
              <a:t>Außenlandung in gleicher Weise wie im reinen Segelflugzeug ohne Motor. </a:t>
            </a:r>
          </a:p>
        </p:txBody>
      </p:sp>
      <p:sp>
        <p:nvSpPr>
          <p:cNvPr id="17412" name="Rectangle 4"/>
          <p:cNvSpPr>
            <a:spLocks noChangeArrowheads="1"/>
          </p:cNvSpPr>
          <p:nvPr/>
        </p:nvSpPr>
        <p:spPr bwMode="auto">
          <a:xfrm>
            <a:off x="311109" y="832182"/>
            <a:ext cx="4159291" cy="460199"/>
          </a:xfrm>
          <a:prstGeom prst="rect">
            <a:avLst/>
          </a:prstGeom>
          <a:solidFill>
            <a:srgbClr val="4472C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9988" tIns="44994" rIns="89988" bIns="44994">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buClrTx/>
              <a:buFontTx/>
              <a:buNone/>
            </a:pPr>
            <a:r>
              <a:rPr lang="de-DE" altLang="de-DE" sz="2400" b="1" dirty="0">
                <a:solidFill>
                  <a:schemeClr val="bg1"/>
                </a:solidFill>
                <a:latin typeface="Calibri" panose="020F0502020204030204" pitchFamily="34" charset="0"/>
              </a:rPr>
              <a:t>Außenlandung   </a:t>
            </a:r>
            <a:r>
              <a:rPr lang="de-DE" altLang="de-DE" b="1" dirty="0">
                <a:solidFill>
                  <a:schemeClr val="bg1"/>
                </a:solidFill>
                <a:latin typeface="Calibri" panose="020F0502020204030204" pitchFamily="34" charset="0"/>
              </a:rPr>
              <a:t>(siehe auch 6.5)</a:t>
            </a:r>
          </a:p>
        </p:txBody>
      </p:sp>
      <p:sp>
        <p:nvSpPr>
          <p:cNvPr id="17414" name="Text Box 6"/>
          <p:cNvSpPr txBox="1">
            <a:spLocks noChangeArrowheads="1"/>
          </p:cNvSpPr>
          <p:nvPr/>
        </p:nvSpPr>
        <p:spPr bwMode="auto">
          <a:xfrm>
            <a:off x="84737" y="1548058"/>
            <a:ext cx="6011264" cy="2011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marL="215900" indent="-206375">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1pPr>
            <a:lvl2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2pPr>
            <a:lvl3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3pPr>
            <a:lvl4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4pPr>
            <a:lvl5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buClrTx/>
              <a:buFontTx/>
              <a:buNone/>
            </a:pPr>
            <a:r>
              <a:rPr lang="de-DE" altLang="de-DE" sz="2100" dirty="0">
                <a:latin typeface="Calibri" panose="020F0502020204030204" pitchFamily="34" charset="0"/>
                <a:cs typeface="Arial" panose="020B0604020202020204" pitchFamily="34" charset="0"/>
              </a:rPr>
              <a:t>Wenn du tief kommst:</a:t>
            </a:r>
          </a:p>
          <a:p>
            <a:pPr marL="206354" indent="-196830">
              <a:buSzPct val="45000"/>
              <a:buFont typeface="Wingdings" panose="05000000000000000000" pitchFamily="2" charset="2"/>
              <a:buChar char=""/>
            </a:pPr>
            <a:r>
              <a:rPr lang="de-DE" altLang="de-DE" sz="2100" dirty="0">
                <a:latin typeface="Calibri" panose="020F0502020204030204" pitchFamily="34" charset="0"/>
                <a:cs typeface="Arial" panose="020B0604020202020204" pitchFamily="34" charset="0"/>
              </a:rPr>
              <a:t>Gehe davon aus, dass der Motor nicht funktioniert und du eine Außenlandung machen musst.</a:t>
            </a:r>
          </a:p>
          <a:p>
            <a:pPr marL="206354" indent="-196830">
              <a:buSzPct val="45000"/>
              <a:buFont typeface="Wingdings" panose="05000000000000000000" pitchFamily="2" charset="2"/>
              <a:buChar char=""/>
            </a:pPr>
            <a:r>
              <a:rPr lang="de-DE" altLang="de-DE" sz="2100" dirty="0">
                <a:latin typeface="Calibri" panose="020F0502020204030204" pitchFamily="34" charset="0"/>
                <a:cs typeface="Arial" panose="020B0604020202020204" pitchFamily="34" charset="0"/>
              </a:rPr>
              <a:t>Fliege so, als ob du eine Außenlandung machen wirst, es sei denn, der Motor funktioniert einwandfrei.</a:t>
            </a:r>
          </a:p>
        </p:txBody>
      </p:sp>
      <p:sp>
        <p:nvSpPr>
          <p:cNvPr id="9" name="Foliennummernplatzhalter 3"/>
          <p:cNvSpPr>
            <a:spLocks noGrp="1"/>
          </p:cNvSpPr>
          <p:nvPr>
            <p:ph type="sldNum" sz="quarter" idx="12"/>
          </p:nvPr>
        </p:nvSpPr>
        <p:spPr>
          <a:xfrm>
            <a:off x="11480233" y="6570000"/>
            <a:ext cx="540000" cy="288000"/>
          </a:xfrm>
        </p:spPr>
        <p:txBody>
          <a:bodyPr/>
          <a:lstStyle/>
          <a:p>
            <a:fld id="{1BAF13B1-D0BA-4A19-B609-64C08BFDA19E}" type="slidenum">
              <a:rPr lang="de-DE" smtClean="0"/>
              <a:pPr/>
              <a:t>36</a:t>
            </a:fld>
            <a:endParaRPr lang="de-DE" dirty="0"/>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1" y="998450"/>
            <a:ext cx="5974080" cy="5121416"/>
          </a:xfrm>
          <a:prstGeom prst="rect">
            <a:avLst/>
          </a:prstGeom>
        </p:spPr>
      </p:pic>
      <p:sp>
        <p:nvSpPr>
          <p:cNvPr id="8" name="Titel 1"/>
          <p:cNvSpPr txBox="1">
            <a:spLocks/>
          </p:cNvSpPr>
          <p:nvPr/>
        </p:nvSpPr>
        <p:spPr>
          <a:xfrm>
            <a:off x="862451" y="97226"/>
            <a:ext cx="7902858" cy="504000"/>
          </a:xfrm>
          <a:prstGeom prst="rect">
            <a:avLst/>
          </a:prstGeom>
        </p:spPr>
        <p:txBody>
          <a:bodyPr>
            <a:normAutofit fontScale="90000" lnSpcReduction="10000"/>
          </a:bodyPr>
          <a:lstStyle>
            <a:lvl1pPr algn="ctr" defTabSz="914400" rtl="0" eaLnBrk="1" latinLnBrk="0" hangingPunct="1">
              <a:lnSpc>
                <a:spcPct val="90000"/>
              </a:lnSpc>
              <a:spcBef>
                <a:spcPct val="0"/>
              </a:spcBef>
              <a:buNone/>
              <a:defRPr sz="3600" kern="1200">
                <a:solidFill>
                  <a:srgbClr val="2B88D9"/>
                </a:solidFill>
                <a:effectLst>
                  <a:outerShdw blurRad="50800" dist="38100" dir="2700000" algn="tl" rotWithShape="0">
                    <a:prstClr val="black">
                      <a:alpha val="40000"/>
                    </a:prstClr>
                  </a:outerShdw>
                </a:effectLst>
                <a:latin typeface="+mj-lt"/>
                <a:ea typeface="+mj-ea"/>
                <a:cs typeface="+mj-cs"/>
              </a:defRPr>
            </a:lvl1pPr>
          </a:lstStyle>
          <a:p>
            <a:r>
              <a:rPr lang="de-DE" dirty="0"/>
              <a:t>6.2.3. Eigenstarter und Turbo</a:t>
            </a:r>
          </a:p>
        </p:txBody>
      </p:sp>
      <p:sp>
        <p:nvSpPr>
          <p:cNvPr id="10" name="Textplatzhalter 5">
            <a:extLst>
              <a:ext uri="{FF2B5EF4-FFF2-40B4-BE49-F238E27FC236}">
                <a16:creationId xmlns:a16="http://schemas.microsoft.com/office/drawing/2014/main" id="{719B69DE-9FEE-44B0-9FAE-9CBA1C40899F}"/>
              </a:ext>
            </a:extLst>
          </p:cNvPr>
          <p:cNvSpPr>
            <a:spLocks noGrp="1"/>
          </p:cNvSpPr>
          <p:nvPr/>
        </p:nvSpPr>
        <p:spPr>
          <a:xfrm>
            <a:off x="3407701" y="6633792"/>
            <a:ext cx="4578658" cy="2644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1"/>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6.2.3 Eigenstarter und Turbo</a:t>
            </a:r>
          </a:p>
        </p:txBody>
      </p:sp>
    </p:spTree>
    <p:extLst>
      <p:ext uri="{BB962C8B-B14F-4D97-AF65-F5344CB8AC3E}">
        <p14:creationId xmlns:p14="http://schemas.microsoft.com/office/powerpoint/2010/main" val="64942271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11479305" y="6570254"/>
            <a:ext cx="539680" cy="287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buClrTx/>
              <a:buFontTx/>
              <a:buNone/>
            </a:pPr>
            <a:fld id="{23425A48-33BF-49FC-8A81-BB2AD28E858B}" type="slidenum">
              <a:rPr lang="de-DE" altLang="de-DE">
                <a:latin typeface="Calibri" panose="020F0502020204030204" pitchFamily="34" charset="0"/>
              </a:rPr>
              <a:pPr hangingPunct="1">
                <a:lnSpc>
                  <a:spcPct val="100000"/>
                </a:lnSpc>
                <a:buClrTx/>
                <a:buFontTx/>
                <a:buNone/>
              </a:pPr>
              <a:t>37</a:t>
            </a:fld>
            <a:endParaRPr lang="de-DE" altLang="de-DE">
              <a:latin typeface="Calibri" panose="020F0502020204030204" pitchFamily="34" charset="0"/>
            </a:endParaRPr>
          </a:p>
        </p:txBody>
      </p:sp>
      <p:sp>
        <p:nvSpPr>
          <p:cNvPr id="18435" name="Text Box 3"/>
          <p:cNvSpPr txBox="1">
            <a:spLocks noChangeArrowheads="1"/>
          </p:cNvSpPr>
          <p:nvPr/>
        </p:nvSpPr>
        <p:spPr bwMode="auto">
          <a:xfrm>
            <a:off x="7436812" y="2818764"/>
            <a:ext cx="4312333" cy="31146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marL="434975" indent="-206375">
              <a:tabLst>
                <a:tab pos="434975" algn="l"/>
                <a:tab pos="882650" algn="l"/>
                <a:tab pos="1331913" algn="l"/>
                <a:tab pos="1781175" algn="l"/>
                <a:tab pos="2230438" algn="l"/>
                <a:tab pos="2679700" algn="l"/>
                <a:tab pos="3128963" algn="l"/>
                <a:tab pos="3578225" algn="l"/>
                <a:tab pos="4027488" algn="l"/>
                <a:tab pos="4476750" algn="l"/>
                <a:tab pos="4926013" algn="l"/>
                <a:tab pos="5375275" algn="l"/>
                <a:tab pos="5824538" algn="l"/>
                <a:tab pos="6273800" algn="l"/>
                <a:tab pos="6723063" algn="l"/>
                <a:tab pos="7172325" algn="l"/>
                <a:tab pos="7621588" algn="l"/>
                <a:tab pos="8070850" algn="l"/>
                <a:tab pos="8520113" algn="l"/>
                <a:tab pos="8969375" algn="l"/>
                <a:tab pos="9418638" algn="l"/>
                <a:tab pos="10134600" algn="l"/>
                <a:tab pos="10858500" algn="l"/>
              </a:tabLst>
              <a:defRPr>
                <a:solidFill>
                  <a:srgbClr val="000000"/>
                </a:solidFill>
                <a:latin typeface="Arial" panose="020B0604020202020204" pitchFamily="34" charset="0"/>
                <a:ea typeface="Microsoft YaHei" panose="020B0503020204020204" pitchFamily="34" charset="-122"/>
              </a:defRPr>
            </a:lvl1pPr>
            <a:lvl2pPr>
              <a:tabLst>
                <a:tab pos="434975" algn="l"/>
                <a:tab pos="882650" algn="l"/>
                <a:tab pos="1331913" algn="l"/>
                <a:tab pos="1781175" algn="l"/>
                <a:tab pos="2230438" algn="l"/>
                <a:tab pos="2679700" algn="l"/>
                <a:tab pos="3128963" algn="l"/>
                <a:tab pos="3578225" algn="l"/>
                <a:tab pos="4027488" algn="l"/>
                <a:tab pos="4476750" algn="l"/>
                <a:tab pos="4926013" algn="l"/>
                <a:tab pos="5375275" algn="l"/>
                <a:tab pos="5824538" algn="l"/>
                <a:tab pos="6273800" algn="l"/>
                <a:tab pos="6723063" algn="l"/>
                <a:tab pos="7172325" algn="l"/>
                <a:tab pos="7621588" algn="l"/>
                <a:tab pos="8070850" algn="l"/>
                <a:tab pos="8520113" algn="l"/>
                <a:tab pos="8969375" algn="l"/>
                <a:tab pos="9418638" algn="l"/>
                <a:tab pos="10134600" algn="l"/>
                <a:tab pos="10858500" algn="l"/>
              </a:tabLst>
              <a:defRPr>
                <a:solidFill>
                  <a:srgbClr val="000000"/>
                </a:solidFill>
                <a:latin typeface="Arial" panose="020B0604020202020204" pitchFamily="34" charset="0"/>
                <a:ea typeface="Microsoft YaHei" panose="020B0503020204020204" pitchFamily="34" charset="-122"/>
              </a:defRPr>
            </a:lvl2pPr>
            <a:lvl3pPr>
              <a:tabLst>
                <a:tab pos="434975" algn="l"/>
                <a:tab pos="882650" algn="l"/>
                <a:tab pos="1331913" algn="l"/>
                <a:tab pos="1781175" algn="l"/>
                <a:tab pos="2230438" algn="l"/>
                <a:tab pos="2679700" algn="l"/>
                <a:tab pos="3128963" algn="l"/>
                <a:tab pos="3578225" algn="l"/>
                <a:tab pos="4027488" algn="l"/>
                <a:tab pos="4476750" algn="l"/>
                <a:tab pos="4926013" algn="l"/>
                <a:tab pos="5375275" algn="l"/>
                <a:tab pos="5824538" algn="l"/>
                <a:tab pos="6273800" algn="l"/>
                <a:tab pos="6723063" algn="l"/>
                <a:tab pos="7172325" algn="l"/>
                <a:tab pos="7621588" algn="l"/>
                <a:tab pos="8070850" algn="l"/>
                <a:tab pos="8520113" algn="l"/>
                <a:tab pos="8969375" algn="l"/>
                <a:tab pos="9418638" algn="l"/>
                <a:tab pos="10134600" algn="l"/>
                <a:tab pos="10858500" algn="l"/>
              </a:tabLst>
              <a:defRPr>
                <a:solidFill>
                  <a:srgbClr val="000000"/>
                </a:solidFill>
                <a:latin typeface="Arial" panose="020B0604020202020204" pitchFamily="34" charset="0"/>
                <a:ea typeface="Microsoft YaHei" panose="020B0503020204020204" pitchFamily="34" charset="-122"/>
              </a:defRPr>
            </a:lvl3pPr>
            <a:lvl4pPr>
              <a:tabLst>
                <a:tab pos="434975" algn="l"/>
                <a:tab pos="882650" algn="l"/>
                <a:tab pos="1331913" algn="l"/>
                <a:tab pos="1781175" algn="l"/>
                <a:tab pos="2230438" algn="l"/>
                <a:tab pos="2679700" algn="l"/>
                <a:tab pos="3128963" algn="l"/>
                <a:tab pos="3578225" algn="l"/>
                <a:tab pos="4027488" algn="l"/>
                <a:tab pos="4476750" algn="l"/>
                <a:tab pos="4926013" algn="l"/>
                <a:tab pos="5375275" algn="l"/>
                <a:tab pos="5824538" algn="l"/>
                <a:tab pos="6273800" algn="l"/>
                <a:tab pos="6723063" algn="l"/>
                <a:tab pos="7172325" algn="l"/>
                <a:tab pos="7621588" algn="l"/>
                <a:tab pos="8070850" algn="l"/>
                <a:tab pos="8520113" algn="l"/>
                <a:tab pos="8969375" algn="l"/>
                <a:tab pos="9418638" algn="l"/>
                <a:tab pos="10134600" algn="l"/>
                <a:tab pos="10858500" algn="l"/>
              </a:tabLst>
              <a:defRPr>
                <a:solidFill>
                  <a:srgbClr val="000000"/>
                </a:solidFill>
                <a:latin typeface="Arial" panose="020B0604020202020204" pitchFamily="34" charset="0"/>
                <a:ea typeface="Microsoft YaHei" panose="020B0503020204020204" pitchFamily="34" charset="-122"/>
              </a:defRPr>
            </a:lvl4pPr>
            <a:lvl5pPr>
              <a:tabLst>
                <a:tab pos="434975" algn="l"/>
                <a:tab pos="882650" algn="l"/>
                <a:tab pos="1331913" algn="l"/>
                <a:tab pos="1781175" algn="l"/>
                <a:tab pos="2230438" algn="l"/>
                <a:tab pos="2679700" algn="l"/>
                <a:tab pos="3128963" algn="l"/>
                <a:tab pos="3578225" algn="l"/>
                <a:tab pos="4027488" algn="l"/>
                <a:tab pos="4476750" algn="l"/>
                <a:tab pos="4926013" algn="l"/>
                <a:tab pos="5375275" algn="l"/>
                <a:tab pos="5824538" algn="l"/>
                <a:tab pos="6273800" algn="l"/>
                <a:tab pos="6723063" algn="l"/>
                <a:tab pos="7172325" algn="l"/>
                <a:tab pos="7621588" algn="l"/>
                <a:tab pos="8070850" algn="l"/>
                <a:tab pos="8520113" algn="l"/>
                <a:tab pos="8969375" algn="l"/>
                <a:tab pos="9418638" algn="l"/>
                <a:tab pos="10134600" algn="l"/>
                <a:tab pos="108585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34975" algn="l"/>
                <a:tab pos="882650" algn="l"/>
                <a:tab pos="1331913" algn="l"/>
                <a:tab pos="1781175" algn="l"/>
                <a:tab pos="2230438" algn="l"/>
                <a:tab pos="2679700" algn="l"/>
                <a:tab pos="3128963" algn="l"/>
                <a:tab pos="3578225" algn="l"/>
                <a:tab pos="4027488" algn="l"/>
                <a:tab pos="4476750" algn="l"/>
                <a:tab pos="4926013" algn="l"/>
                <a:tab pos="5375275" algn="l"/>
                <a:tab pos="5824538" algn="l"/>
                <a:tab pos="6273800" algn="l"/>
                <a:tab pos="6723063" algn="l"/>
                <a:tab pos="7172325" algn="l"/>
                <a:tab pos="7621588" algn="l"/>
                <a:tab pos="8070850" algn="l"/>
                <a:tab pos="8520113" algn="l"/>
                <a:tab pos="8969375" algn="l"/>
                <a:tab pos="9418638" algn="l"/>
                <a:tab pos="10134600" algn="l"/>
                <a:tab pos="108585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34975" algn="l"/>
                <a:tab pos="882650" algn="l"/>
                <a:tab pos="1331913" algn="l"/>
                <a:tab pos="1781175" algn="l"/>
                <a:tab pos="2230438" algn="l"/>
                <a:tab pos="2679700" algn="l"/>
                <a:tab pos="3128963" algn="l"/>
                <a:tab pos="3578225" algn="l"/>
                <a:tab pos="4027488" algn="l"/>
                <a:tab pos="4476750" algn="l"/>
                <a:tab pos="4926013" algn="l"/>
                <a:tab pos="5375275" algn="l"/>
                <a:tab pos="5824538" algn="l"/>
                <a:tab pos="6273800" algn="l"/>
                <a:tab pos="6723063" algn="l"/>
                <a:tab pos="7172325" algn="l"/>
                <a:tab pos="7621588" algn="l"/>
                <a:tab pos="8070850" algn="l"/>
                <a:tab pos="8520113" algn="l"/>
                <a:tab pos="8969375" algn="l"/>
                <a:tab pos="9418638" algn="l"/>
                <a:tab pos="10134600" algn="l"/>
                <a:tab pos="108585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34975" algn="l"/>
                <a:tab pos="882650" algn="l"/>
                <a:tab pos="1331913" algn="l"/>
                <a:tab pos="1781175" algn="l"/>
                <a:tab pos="2230438" algn="l"/>
                <a:tab pos="2679700" algn="l"/>
                <a:tab pos="3128963" algn="l"/>
                <a:tab pos="3578225" algn="l"/>
                <a:tab pos="4027488" algn="l"/>
                <a:tab pos="4476750" algn="l"/>
                <a:tab pos="4926013" algn="l"/>
                <a:tab pos="5375275" algn="l"/>
                <a:tab pos="5824538" algn="l"/>
                <a:tab pos="6273800" algn="l"/>
                <a:tab pos="6723063" algn="l"/>
                <a:tab pos="7172325" algn="l"/>
                <a:tab pos="7621588" algn="l"/>
                <a:tab pos="8070850" algn="l"/>
                <a:tab pos="8520113" algn="l"/>
                <a:tab pos="8969375" algn="l"/>
                <a:tab pos="9418638" algn="l"/>
                <a:tab pos="10134600" algn="l"/>
                <a:tab pos="108585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34975" algn="l"/>
                <a:tab pos="882650" algn="l"/>
                <a:tab pos="1331913" algn="l"/>
                <a:tab pos="1781175" algn="l"/>
                <a:tab pos="2230438" algn="l"/>
                <a:tab pos="2679700" algn="l"/>
                <a:tab pos="3128963" algn="l"/>
                <a:tab pos="3578225" algn="l"/>
                <a:tab pos="4027488" algn="l"/>
                <a:tab pos="4476750" algn="l"/>
                <a:tab pos="4926013" algn="l"/>
                <a:tab pos="5375275" algn="l"/>
                <a:tab pos="5824538" algn="l"/>
                <a:tab pos="6273800" algn="l"/>
                <a:tab pos="6723063" algn="l"/>
                <a:tab pos="7172325" algn="l"/>
                <a:tab pos="7621588" algn="l"/>
                <a:tab pos="8070850" algn="l"/>
                <a:tab pos="8520113" algn="l"/>
                <a:tab pos="8969375" algn="l"/>
                <a:tab pos="9418638" algn="l"/>
                <a:tab pos="10134600" algn="l"/>
                <a:tab pos="10858500" algn="l"/>
              </a:tabLst>
              <a:defRPr>
                <a:solidFill>
                  <a:srgbClr val="000000"/>
                </a:solidFill>
                <a:latin typeface="Arial" panose="020B0604020202020204" pitchFamily="34" charset="0"/>
                <a:ea typeface="Microsoft YaHei" panose="020B0503020204020204" pitchFamily="34" charset="-122"/>
              </a:defRPr>
            </a:lvl9pPr>
          </a:lstStyle>
          <a:p>
            <a:pPr marL="571500" indent="-342900">
              <a:lnSpc>
                <a:spcPct val="100000"/>
              </a:lnSpc>
              <a:spcAft>
                <a:spcPts val="600"/>
              </a:spcAft>
              <a:buFont typeface="Arial" pitchFamily="34" charset="0"/>
              <a:buChar char="•"/>
            </a:pPr>
            <a:r>
              <a:rPr lang="de-DE" altLang="de-DE" sz="2100" dirty="0">
                <a:latin typeface="Calibri" panose="020F0502020204030204" pitchFamily="34" charset="0"/>
                <a:cs typeface="Arial" panose="020B0604020202020204" pitchFamily="34" charset="0"/>
              </a:rPr>
              <a:t>Motor läuft: Flugweg so wählen, dass sichere Landung durchführbar bleibt. Steige gegen den Wind. Bleib in der Nähe des Außenlandefeldes. </a:t>
            </a:r>
          </a:p>
          <a:p>
            <a:pPr marL="571500" indent="-342900">
              <a:lnSpc>
                <a:spcPct val="100000"/>
              </a:lnSpc>
              <a:spcAft>
                <a:spcPts val="600"/>
              </a:spcAft>
              <a:buFont typeface="Arial" pitchFamily="34" charset="0"/>
              <a:buChar char="•"/>
            </a:pPr>
            <a:r>
              <a:rPr lang="de-DE" altLang="de-DE" sz="2100" dirty="0">
                <a:latin typeface="Calibri" panose="020F0502020204030204" pitchFamily="34" charset="0"/>
                <a:cs typeface="Arial" panose="020B0604020202020204" pitchFamily="34" charset="0"/>
              </a:rPr>
              <a:t>Motor startet nicht oder läuft schlecht, dann: Fliegen, Navigieren, Kommunizieren (</a:t>
            </a:r>
            <a:r>
              <a:rPr lang="de-DE" altLang="de-DE" sz="2100" i="1" dirty="0">
                <a:latin typeface="Calibri" panose="020F0502020204030204" pitchFamily="34" charset="0"/>
                <a:cs typeface="Arial" panose="020B0604020202020204" pitchFamily="34" charset="0"/>
              </a:rPr>
              <a:t>siehe nächste Folie</a:t>
            </a:r>
            <a:r>
              <a:rPr lang="de-DE" altLang="de-DE" sz="2100" dirty="0">
                <a:latin typeface="Calibri" panose="020F0502020204030204" pitchFamily="34" charset="0"/>
                <a:cs typeface="Arial" panose="020B0604020202020204" pitchFamily="34" charset="0"/>
              </a:rPr>
              <a:t>).</a:t>
            </a:r>
          </a:p>
        </p:txBody>
      </p:sp>
      <p:sp>
        <p:nvSpPr>
          <p:cNvPr id="18436" name="Rectangle 4"/>
          <p:cNvSpPr>
            <a:spLocks noChangeArrowheads="1"/>
          </p:cNvSpPr>
          <p:nvPr/>
        </p:nvSpPr>
        <p:spPr bwMode="auto">
          <a:xfrm>
            <a:off x="311110" y="822022"/>
            <a:ext cx="3884970" cy="460151"/>
          </a:xfrm>
          <a:prstGeom prst="rect">
            <a:avLst/>
          </a:prstGeom>
          <a:solidFill>
            <a:srgbClr val="4472C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9988" tIns="44994" rIns="89988" bIns="44994">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buClrTx/>
              <a:buFontTx/>
              <a:buNone/>
            </a:pPr>
            <a:r>
              <a:rPr lang="de-DE" altLang="de-DE" sz="2400" b="1" dirty="0">
                <a:solidFill>
                  <a:schemeClr val="bg1"/>
                </a:solidFill>
                <a:latin typeface="Calibri" panose="020F0502020204030204" pitchFamily="34" charset="0"/>
              </a:rPr>
              <a:t>Außenlandung (Fortsetzung)</a:t>
            </a: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790" y="2430011"/>
            <a:ext cx="6686868" cy="4058363"/>
          </a:xfrm>
          <a:prstGeom prst="rect">
            <a:avLst/>
          </a:prstGeom>
        </p:spPr>
      </p:pic>
      <p:sp>
        <p:nvSpPr>
          <p:cNvPr id="8" name="Text Box 3"/>
          <p:cNvSpPr txBox="1">
            <a:spLocks noChangeArrowheads="1"/>
          </p:cNvSpPr>
          <p:nvPr/>
        </p:nvSpPr>
        <p:spPr bwMode="auto">
          <a:xfrm>
            <a:off x="162559" y="1291394"/>
            <a:ext cx="12029441" cy="12259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marL="434975" indent="-206375">
              <a:tabLst>
                <a:tab pos="434975" algn="l"/>
                <a:tab pos="882650" algn="l"/>
                <a:tab pos="1331913" algn="l"/>
                <a:tab pos="1781175" algn="l"/>
                <a:tab pos="2230438" algn="l"/>
                <a:tab pos="2679700" algn="l"/>
                <a:tab pos="3128963" algn="l"/>
                <a:tab pos="3578225" algn="l"/>
                <a:tab pos="4027488" algn="l"/>
                <a:tab pos="4476750" algn="l"/>
                <a:tab pos="4926013" algn="l"/>
                <a:tab pos="5375275" algn="l"/>
                <a:tab pos="5824538" algn="l"/>
                <a:tab pos="6273800" algn="l"/>
                <a:tab pos="6723063" algn="l"/>
                <a:tab pos="7172325" algn="l"/>
                <a:tab pos="7621588" algn="l"/>
                <a:tab pos="8070850" algn="l"/>
                <a:tab pos="8520113" algn="l"/>
                <a:tab pos="8969375" algn="l"/>
                <a:tab pos="9418638" algn="l"/>
                <a:tab pos="10134600" algn="l"/>
                <a:tab pos="10858500" algn="l"/>
              </a:tabLst>
              <a:defRPr>
                <a:solidFill>
                  <a:srgbClr val="000000"/>
                </a:solidFill>
                <a:latin typeface="Arial" panose="020B0604020202020204" pitchFamily="34" charset="0"/>
                <a:ea typeface="Microsoft YaHei" panose="020B0503020204020204" pitchFamily="34" charset="-122"/>
              </a:defRPr>
            </a:lvl1pPr>
            <a:lvl2pPr>
              <a:tabLst>
                <a:tab pos="434975" algn="l"/>
                <a:tab pos="882650" algn="l"/>
                <a:tab pos="1331913" algn="l"/>
                <a:tab pos="1781175" algn="l"/>
                <a:tab pos="2230438" algn="l"/>
                <a:tab pos="2679700" algn="l"/>
                <a:tab pos="3128963" algn="l"/>
                <a:tab pos="3578225" algn="l"/>
                <a:tab pos="4027488" algn="l"/>
                <a:tab pos="4476750" algn="l"/>
                <a:tab pos="4926013" algn="l"/>
                <a:tab pos="5375275" algn="l"/>
                <a:tab pos="5824538" algn="l"/>
                <a:tab pos="6273800" algn="l"/>
                <a:tab pos="6723063" algn="l"/>
                <a:tab pos="7172325" algn="l"/>
                <a:tab pos="7621588" algn="l"/>
                <a:tab pos="8070850" algn="l"/>
                <a:tab pos="8520113" algn="l"/>
                <a:tab pos="8969375" algn="l"/>
                <a:tab pos="9418638" algn="l"/>
                <a:tab pos="10134600" algn="l"/>
                <a:tab pos="10858500" algn="l"/>
              </a:tabLst>
              <a:defRPr>
                <a:solidFill>
                  <a:srgbClr val="000000"/>
                </a:solidFill>
                <a:latin typeface="Arial" panose="020B0604020202020204" pitchFamily="34" charset="0"/>
                <a:ea typeface="Microsoft YaHei" panose="020B0503020204020204" pitchFamily="34" charset="-122"/>
              </a:defRPr>
            </a:lvl2pPr>
            <a:lvl3pPr>
              <a:tabLst>
                <a:tab pos="434975" algn="l"/>
                <a:tab pos="882650" algn="l"/>
                <a:tab pos="1331913" algn="l"/>
                <a:tab pos="1781175" algn="l"/>
                <a:tab pos="2230438" algn="l"/>
                <a:tab pos="2679700" algn="l"/>
                <a:tab pos="3128963" algn="l"/>
                <a:tab pos="3578225" algn="l"/>
                <a:tab pos="4027488" algn="l"/>
                <a:tab pos="4476750" algn="l"/>
                <a:tab pos="4926013" algn="l"/>
                <a:tab pos="5375275" algn="l"/>
                <a:tab pos="5824538" algn="l"/>
                <a:tab pos="6273800" algn="l"/>
                <a:tab pos="6723063" algn="l"/>
                <a:tab pos="7172325" algn="l"/>
                <a:tab pos="7621588" algn="l"/>
                <a:tab pos="8070850" algn="l"/>
                <a:tab pos="8520113" algn="l"/>
                <a:tab pos="8969375" algn="l"/>
                <a:tab pos="9418638" algn="l"/>
                <a:tab pos="10134600" algn="l"/>
                <a:tab pos="10858500" algn="l"/>
              </a:tabLst>
              <a:defRPr>
                <a:solidFill>
                  <a:srgbClr val="000000"/>
                </a:solidFill>
                <a:latin typeface="Arial" panose="020B0604020202020204" pitchFamily="34" charset="0"/>
                <a:ea typeface="Microsoft YaHei" panose="020B0503020204020204" pitchFamily="34" charset="-122"/>
              </a:defRPr>
            </a:lvl3pPr>
            <a:lvl4pPr>
              <a:tabLst>
                <a:tab pos="434975" algn="l"/>
                <a:tab pos="882650" algn="l"/>
                <a:tab pos="1331913" algn="l"/>
                <a:tab pos="1781175" algn="l"/>
                <a:tab pos="2230438" algn="l"/>
                <a:tab pos="2679700" algn="l"/>
                <a:tab pos="3128963" algn="l"/>
                <a:tab pos="3578225" algn="l"/>
                <a:tab pos="4027488" algn="l"/>
                <a:tab pos="4476750" algn="l"/>
                <a:tab pos="4926013" algn="l"/>
                <a:tab pos="5375275" algn="l"/>
                <a:tab pos="5824538" algn="l"/>
                <a:tab pos="6273800" algn="l"/>
                <a:tab pos="6723063" algn="l"/>
                <a:tab pos="7172325" algn="l"/>
                <a:tab pos="7621588" algn="l"/>
                <a:tab pos="8070850" algn="l"/>
                <a:tab pos="8520113" algn="l"/>
                <a:tab pos="8969375" algn="l"/>
                <a:tab pos="9418638" algn="l"/>
                <a:tab pos="10134600" algn="l"/>
                <a:tab pos="10858500" algn="l"/>
              </a:tabLst>
              <a:defRPr>
                <a:solidFill>
                  <a:srgbClr val="000000"/>
                </a:solidFill>
                <a:latin typeface="Arial" panose="020B0604020202020204" pitchFamily="34" charset="0"/>
                <a:ea typeface="Microsoft YaHei" panose="020B0503020204020204" pitchFamily="34" charset="-122"/>
              </a:defRPr>
            </a:lvl4pPr>
            <a:lvl5pPr>
              <a:tabLst>
                <a:tab pos="434975" algn="l"/>
                <a:tab pos="882650" algn="l"/>
                <a:tab pos="1331913" algn="l"/>
                <a:tab pos="1781175" algn="l"/>
                <a:tab pos="2230438" algn="l"/>
                <a:tab pos="2679700" algn="l"/>
                <a:tab pos="3128963" algn="l"/>
                <a:tab pos="3578225" algn="l"/>
                <a:tab pos="4027488" algn="l"/>
                <a:tab pos="4476750" algn="l"/>
                <a:tab pos="4926013" algn="l"/>
                <a:tab pos="5375275" algn="l"/>
                <a:tab pos="5824538" algn="l"/>
                <a:tab pos="6273800" algn="l"/>
                <a:tab pos="6723063" algn="l"/>
                <a:tab pos="7172325" algn="l"/>
                <a:tab pos="7621588" algn="l"/>
                <a:tab pos="8070850" algn="l"/>
                <a:tab pos="8520113" algn="l"/>
                <a:tab pos="8969375" algn="l"/>
                <a:tab pos="9418638" algn="l"/>
                <a:tab pos="10134600" algn="l"/>
                <a:tab pos="108585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34975" algn="l"/>
                <a:tab pos="882650" algn="l"/>
                <a:tab pos="1331913" algn="l"/>
                <a:tab pos="1781175" algn="l"/>
                <a:tab pos="2230438" algn="l"/>
                <a:tab pos="2679700" algn="l"/>
                <a:tab pos="3128963" algn="l"/>
                <a:tab pos="3578225" algn="l"/>
                <a:tab pos="4027488" algn="l"/>
                <a:tab pos="4476750" algn="l"/>
                <a:tab pos="4926013" algn="l"/>
                <a:tab pos="5375275" algn="l"/>
                <a:tab pos="5824538" algn="l"/>
                <a:tab pos="6273800" algn="l"/>
                <a:tab pos="6723063" algn="l"/>
                <a:tab pos="7172325" algn="l"/>
                <a:tab pos="7621588" algn="l"/>
                <a:tab pos="8070850" algn="l"/>
                <a:tab pos="8520113" algn="l"/>
                <a:tab pos="8969375" algn="l"/>
                <a:tab pos="9418638" algn="l"/>
                <a:tab pos="10134600" algn="l"/>
                <a:tab pos="108585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34975" algn="l"/>
                <a:tab pos="882650" algn="l"/>
                <a:tab pos="1331913" algn="l"/>
                <a:tab pos="1781175" algn="l"/>
                <a:tab pos="2230438" algn="l"/>
                <a:tab pos="2679700" algn="l"/>
                <a:tab pos="3128963" algn="l"/>
                <a:tab pos="3578225" algn="l"/>
                <a:tab pos="4027488" algn="l"/>
                <a:tab pos="4476750" algn="l"/>
                <a:tab pos="4926013" algn="l"/>
                <a:tab pos="5375275" algn="l"/>
                <a:tab pos="5824538" algn="l"/>
                <a:tab pos="6273800" algn="l"/>
                <a:tab pos="6723063" algn="l"/>
                <a:tab pos="7172325" algn="l"/>
                <a:tab pos="7621588" algn="l"/>
                <a:tab pos="8070850" algn="l"/>
                <a:tab pos="8520113" algn="l"/>
                <a:tab pos="8969375" algn="l"/>
                <a:tab pos="9418638" algn="l"/>
                <a:tab pos="10134600" algn="l"/>
                <a:tab pos="108585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34975" algn="l"/>
                <a:tab pos="882650" algn="l"/>
                <a:tab pos="1331913" algn="l"/>
                <a:tab pos="1781175" algn="l"/>
                <a:tab pos="2230438" algn="l"/>
                <a:tab pos="2679700" algn="l"/>
                <a:tab pos="3128963" algn="l"/>
                <a:tab pos="3578225" algn="l"/>
                <a:tab pos="4027488" algn="l"/>
                <a:tab pos="4476750" algn="l"/>
                <a:tab pos="4926013" algn="l"/>
                <a:tab pos="5375275" algn="l"/>
                <a:tab pos="5824538" algn="l"/>
                <a:tab pos="6273800" algn="l"/>
                <a:tab pos="6723063" algn="l"/>
                <a:tab pos="7172325" algn="l"/>
                <a:tab pos="7621588" algn="l"/>
                <a:tab pos="8070850" algn="l"/>
                <a:tab pos="8520113" algn="l"/>
                <a:tab pos="8969375" algn="l"/>
                <a:tab pos="9418638" algn="l"/>
                <a:tab pos="10134600" algn="l"/>
                <a:tab pos="108585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34975" algn="l"/>
                <a:tab pos="882650" algn="l"/>
                <a:tab pos="1331913" algn="l"/>
                <a:tab pos="1781175" algn="l"/>
                <a:tab pos="2230438" algn="l"/>
                <a:tab pos="2679700" algn="l"/>
                <a:tab pos="3128963" algn="l"/>
                <a:tab pos="3578225" algn="l"/>
                <a:tab pos="4027488" algn="l"/>
                <a:tab pos="4476750" algn="l"/>
                <a:tab pos="4926013" algn="l"/>
                <a:tab pos="5375275" algn="l"/>
                <a:tab pos="5824538" algn="l"/>
                <a:tab pos="6273800" algn="l"/>
                <a:tab pos="6723063" algn="l"/>
                <a:tab pos="7172325" algn="l"/>
                <a:tab pos="7621588" algn="l"/>
                <a:tab pos="8070850" algn="l"/>
                <a:tab pos="8520113" algn="l"/>
                <a:tab pos="8969375" algn="l"/>
                <a:tab pos="9418638" algn="l"/>
                <a:tab pos="10134600" algn="l"/>
                <a:tab pos="10858500" algn="l"/>
              </a:tabLst>
              <a:defRPr>
                <a:solidFill>
                  <a:srgbClr val="000000"/>
                </a:solidFill>
                <a:latin typeface="Arial" panose="020B0604020202020204" pitchFamily="34" charset="0"/>
                <a:ea typeface="Microsoft YaHei" panose="020B0503020204020204" pitchFamily="34" charset="-122"/>
              </a:defRPr>
            </a:lvl9pPr>
          </a:lstStyle>
          <a:p>
            <a:pPr marL="571500" indent="-342900">
              <a:lnSpc>
                <a:spcPct val="100000"/>
              </a:lnSpc>
              <a:spcAft>
                <a:spcPts val="300"/>
              </a:spcAft>
              <a:buFont typeface="Arial" pitchFamily="34" charset="0"/>
              <a:buChar char="•"/>
            </a:pPr>
            <a:r>
              <a:rPr lang="de-DE" altLang="de-DE" sz="2100" dirty="0">
                <a:latin typeface="Calibri" panose="020F0502020204030204" pitchFamily="34" charset="0"/>
                <a:cs typeface="Arial" panose="020B0604020202020204" pitchFamily="34" charset="0"/>
              </a:rPr>
              <a:t>Landefeld muss erreichbar sein: Motor in sicherer Höhe/Position ausfahren und starten. Verfahren zum Starten des Motors muss auswendig bekannt sein.</a:t>
            </a:r>
          </a:p>
          <a:p>
            <a:pPr marL="571500" indent="-342900">
              <a:lnSpc>
                <a:spcPct val="100000"/>
              </a:lnSpc>
              <a:buFont typeface="Arial" pitchFamily="34" charset="0"/>
              <a:buChar char="•"/>
            </a:pPr>
            <a:r>
              <a:rPr lang="de-DE" altLang="de-DE" sz="2100" dirty="0">
                <a:latin typeface="Calibri" panose="020F0502020204030204" pitchFamily="34" charset="0"/>
                <a:cs typeface="Arial" panose="020B0604020202020204" pitchFamily="34" charset="0"/>
              </a:rPr>
              <a:t>Zwei Möglichkeiten: a) Der Motor startet nicht (oder läuft nicht gut); b) der Motor startet und läuft gut.</a:t>
            </a:r>
          </a:p>
          <a:p>
            <a:pPr marL="228600" indent="0">
              <a:lnSpc>
                <a:spcPct val="100000"/>
              </a:lnSpc>
            </a:pPr>
            <a:endParaRPr lang="de-DE" altLang="de-DE" sz="2100" dirty="0">
              <a:latin typeface="Calibri" panose="020F0502020204030204" pitchFamily="34" charset="0"/>
              <a:cs typeface="Arial" panose="020B0604020202020204" pitchFamily="34" charset="0"/>
            </a:endParaRPr>
          </a:p>
        </p:txBody>
      </p:sp>
      <p:sp>
        <p:nvSpPr>
          <p:cNvPr id="9" name="Titel 1"/>
          <p:cNvSpPr txBox="1">
            <a:spLocks/>
          </p:cNvSpPr>
          <p:nvPr/>
        </p:nvSpPr>
        <p:spPr>
          <a:xfrm>
            <a:off x="862451" y="97226"/>
            <a:ext cx="7902858" cy="504000"/>
          </a:xfrm>
          <a:prstGeom prst="rect">
            <a:avLst/>
          </a:prstGeom>
        </p:spPr>
        <p:txBody>
          <a:bodyPr>
            <a:normAutofit fontScale="90000" lnSpcReduction="10000"/>
          </a:bodyPr>
          <a:lstStyle>
            <a:lvl1pPr algn="ctr" defTabSz="914400" rtl="0" eaLnBrk="1" latinLnBrk="0" hangingPunct="1">
              <a:lnSpc>
                <a:spcPct val="90000"/>
              </a:lnSpc>
              <a:spcBef>
                <a:spcPct val="0"/>
              </a:spcBef>
              <a:buNone/>
              <a:defRPr sz="3600" kern="1200">
                <a:solidFill>
                  <a:srgbClr val="2B88D9"/>
                </a:solidFill>
                <a:effectLst>
                  <a:outerShdw blurRad="50800" dist="38100" dir="2700000" algn="tl" rotWithShape="0">
                    <a:prstClr val="black">
                      <a:alpha val="40000"/>
                    </a:prstClr>
                  </a:outerShdw>
                </a:effectLst>
                <a:latin typeface="+mj-lt"/>
                <a:ea typeface="+mj-ea"/>
                <a:cs typeface="+mj-cs"/>
              </a:defRPr>
            </a:lvl1pPr>
          </a:lstStyle>
          <a:p>
            <a:r>
              <a:rPr lang="de-DE" dirty="0"/>
              <a:t>6.2.3. Eigenstarter und Turbo</a:t>
            </a:r>
          </a:p>
        </p:txBody>
      </p:sp>
      <p:sp>
        <p:nvSpPr>
          <p:cNvPr id="10" name="Textplatzhalter 5">
            <a:extLst>
              <a:ext uri="{FF2B5EF4-FFF2-40B4-BE49-F238E27FC236}">
                <a16:creationId xmlns:a16="http://schemas.microsoft.com/office/drawing/2014/main" id="{5ED7A6C5-6181-4689-AB9E-B9A9F7A6BDF1}"/>
              </a:ext>
            </a:extLst>
          </p:cNvPr>
          <p:cNvSpPr>
            <a:spLocks noGrp="1"/>
          </p:cNvSpPr>
          <p:nvPr/>
        </p:nvSpPr>
        <p:spPr>
          <a:xfrm>
            <a:off x="3407701" y="6633792"/>
            <a:ext cx="4578658" cy="2644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1"/>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6.2.3 Eigenstarter und Turbo</a:t>
            </a:r>
          </a:p>
        </p:txBody>
      </p:sp>
    </p:spTree>
    <p:extLst>
      <p:ext uri="{BB962C8B-B14F-4D97-AF65-F5344CB8AC3E}">
        <p14:creationId xmlns:p14="http://schemas.microsoft.com/office/powerpoint/2010/main" val="36935791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3"/>
          <p:cNvSpPr>
            <a:spLocks noGrp="1"/>
          </p:cNvSpPr>
          <p:nvPr>
            <p:ph type="sldNum" sz="quarter" idx="12"/>
          </p:nvPr>
        </p:nvSpPr>
        <p:spPr>
          <a:xfrm>
            <a:off x="11480233" y="6570000"/>
            <a:ext cx="540000" cy="288000"/>
          </a:xfrm>
        </p:spPr>
        <p:txBody>
          <a:bodyPr/>
          <a:lstStyle/>
          <a:p>
            <a:fld id="{1BAF13B1-D0BA-4A19-B609-64C08BFDA19E}" type="slidenum">
              <a:rPr lang="de-DE" smtClean="0"/>
              <a:pPr/>
              <a:t>38</a:t>
            </a:fld>
            <a:endParaRPr lang="de-DE" dirty="0"/>
          </a:p>
        </p:txBody>
      </p:sp>
      <p:sp>
        <p:nvSpPr>
          <p:cNvPr id="9" name="Text Box 5"/>
          <p:cNvSpPr txBox="1">
            <a:spLocks noChangeArrowheads="1"/>
          </p:cNvSpPr>
          <p:nvPr/>
        </p:nvSpPr>
        <p:spPr bwMode="auto">
          <a:xfrm>
            <a:off x="643619" y="1463548"/>
            <a:ext cx="11480957" cy="7603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marL="22860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1pPr>
            <a:lvl2pPr marL="652463" indent="-214313">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2pPr>
            <a:lvl3pPr>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3pPr>
            <a:lvl4pPr>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4pPr>
            <a:lvl5pPr>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9pPr>
          </a:lstStyle>
          <a:p>
            <a:pPr marL="436519" indent="-207942">
              <a:buSzPct val="45000"/>
              <a:buFont typeface="Wingdings" panose="05000000000000000000" pitchFamily="2" charset="2"/>
              <a:buChar char=""/>
            </a:pPr>
            <a:r>
              <a:rPr lang="de-DE" altLang="de-DE" sz="2100" b="1" dirty="0">
                <a:latin typeface="Calibri" panose="020F0502020204030204" pitchFamily="34" charset="0"/>
                <a:cs typeface="Arial" panose="020B0604020202020204" pitchFamily="34" charset="0"/>
              </a:rPr>
              <a:t>Fliegen:  </a:t>
            </a:r>
            <a:r>
              <a:rPr lang="de-DE" altLang="de-DE" sz="2100" dirty="0">
                <a:latin typeface="Calibri" panose="020F0502020204030204" pitchFamily="34" charset="0"/>
                <a:cs typeface="Arial" panose="020B0604020202020204" pitchFamily="34" charset="0"/>
              </a:rPr>
              <a:t>Fliege mit ausreichender Geschwindigkeit, die Überziehsignale sind weniger ausgeprägt.</a:t>
            </a:r>
            <a:endParaRPr lang="de-DE" altLang="de-DE" sz="2100" b="1" dirty="0">
              <a:latin typeface="Calibri" panose="020F0502020204030204" pitchFamily="34" charset="0"/>
              <a:cs typeface="Arial" panose="020B0604020202020204" pitchFamily="34" charset="0"/>
            </a:endParaRPr>
          </a:p>
          <a:p>
            <a:pPr marL="436519" indent="-207942">
              <a:buSzPct val="45000"/>
              <a:buFont typeface="Wingdings" panose="05000000000000000000" pitchFamily="2" charset="2"/>
              <a:buChar char=""/>
            </a:pPr>
            <a:r>
              <a:rPr lang="de-DE" altLang="de-DE" sz="2100" b="1" dirty="0">
                <a:latin typeface="Calibri" panose="020F0502020204030204" pitchFamily="34" charset="0"/>
                <a:cs typeface="Arial" panose="020B0604020202020204" pitchFamily="34" charset="0"/>
              </a:rPr>
              <a:t>Navigieren:</a:t>
            </a:r>
            <a:r>
              <a:rPr lang="de-DE" altLang="de-DE" sz="2100" dirty="0">
                <a:latin typeface="Calibri" panose="020F0502020204030204" pitchFamily="34" charset="0"/>
                <a:cs typeface="Arial" panose="020B0604020202020204" pitchFamily="34" charset="0"/>
              </a:rPr>
              <a:t>  Behalte dein Landefeld genau im genau im Auge.</a:t>
            </a:r>
          </a:p>
        </p:txBody>
      </p:sp>
      <p:sp>
        <p:nvSpPr>
          <p:cNvPr id="10" name="Titel 1"/>
          <p:cNvSpPr txBox="1">
            <a:spLocks/>
          </p:cNvSpPr>
          <p:nvPr/>
        </p:nvSpPr>
        <p:spPr>
          <a:xfrm>
            <a:off x="862451" y="97226"/>
            <a:ext cx="7902858" cy="504000"/>
          </a:xfrm>
          <a:prstGeom prst="rect">
            <a:avLst/>
          </a:prstGeom>
        </p:spPr>
        <p:txBody>
          <a:bodyPr>
            <a:normAutofit fontScale="90000" lnSpcReduction="10000"/>
          </a:bodyPr>
          <a:lstStyle>
            <a:lvl1pPr algn="ctr" defTabSz="914400" rtl="0" eaLnBrk="1" latinLnBrk="0" hangingPunct="1">
              <a:lnSpc>
                <a:spcPct val="90000"/>
              </a:lnSpc>
              <a:spcBef>
                <a:spcPct val="0"/>
              </a:spcBef>
              <a:buNone/>
              <a:defRPr sz="3600" kern="1200">
                <a:solidFill>
                  <a:srgbClr val="2B88D9"/>
                </a:solidFill>
                <a:effectLst>
                  <a:outerShdw blurRad="50800" dist="38100" dir="2700000" algn="tl" rotWithShape="0">
                    <a:prstClr val="black">
                      <a:alpha val="40000"/>
                    </a:prstClr>
                  </a:outerShdw>
                </a:effectLst>
                <a:latin typeface="+mj-lt"/>
                <a:ea typeface="+mj-ea"/>
                <a:cs typeface="+mj-cs"/>
              </a:defRPr>
            </a:lvl1pPr>
          </a:lstStyle>
          <a:p>
            <a:r>
              <a:rPr lang="de-DE" dirty="0"/>
              <a:t>6.2.3. Eigenstarter und Turbo</a:t>
            </a:r>
          </a:p>
        </p:txBody>
      </p:sp>
      <p:sp>
        <p:nvSpPr>
          <p:cNvPr id="11" name="Text Box 5"/>
          <p:cNvSpPr txBox="1">
            <a:spLocks noChangeArrowheads="1"/>
          </p:cNvSpPr>
          <p:nvPr/>
        </p:nvSpPr>
        <p:spPr bwMode="auto">
          <a:xfrm>
            <a:off x="4460240" y="744123"/>
            <a:ext cx="7498080" cy="7378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marL="22860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1pPr>
            <a:lvl2pPr marL="652463" indent="-214313">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2pPr>
            <a:lvl3pPr>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3pPr>
            <a:lvl4pPr>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4pPr>
            <a:lvl5pPr>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spcAft>
                <a:spcPts val="800"/>
              </a:spcAft>
              <a:buClrTx/>
              <a:buFontTx/>
              <a:buNone/>
            </a:pPr>
            <a:r>
              <a:rPr lang="de-DE" altLang="de-DE" sz="2100" b="1" dirty="0">
                <a:latin typeface="Calibri" panose="020F0502020204030204" pitchFamily="34" charset="0"/>
                <a:cs typeface="Arial" panose="020B0604020202020204" pitchFamily="34" charset="0"/>
              </a:rPr>
              <a:t>Motor läuft nicht: Fliegen, Navigieren, Kommunizieren (engl.:                         AVIATE, NAVIGATE, COMMUNICATE):</a:t>
            </a:r>
          </a:p>
        </p:txBody>
      </p:sp>
      <p:sp>
        <p:nvSpPr>
          <p:cNvPr id="12" name="Text Box 5"/>
          <p:cNvSpPr txBox="1">
            <a:spLocks noChangeArrowheads="1"/>
          </p:cNvSpPr>
          <p:nvPr/>
        </p:nvSpPr>
        <p:spPr bwMode="auto">
          <a:xfrm>
            <a:off x="6768406" y="2139248"/>
            <a:ext cx="5271194" cy="44444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marL="22860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1pPr>
            <a:lvl2pPr marL="652463" indent="-214313">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2pPr>
            <a:lvl3pPr>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3pPr>
            <a:lvl4pPr>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4pPr>
            <a:lvl5pPr>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9pPr>
          </a:lstStyle>
          <a:p>
            <a:pPr marL="630238" lvl="1" indent="-192088">
              <a:lnSpc>
                <a:spcPct val="100000"/>
              </a:lnSpc>
              <a:spcAft>
                <a:spcPts val="300"/>
              </a:spcAft>
              <a:buSzPct val="45000"/>
              <a:buFont typeface="Courier New" pitchFamily="49" charset="0"/>
              <a:buChar char="o"/>
            </a:pPr>
            <a:r>
              <a:rPr lang="de-DE" altLang="de-DE" sz="2100" dirty="0">
                <a:latin typeface="Calibri" panose="020F0502020204030204" pitchFamily="34" charset="0"/>
                <a:cs typeface="Arial" panose="020B0604020202020204" pitchFamily="34" charset="0"/>
              </a:rPr>
              <a:t>Prüfe, ob du genügend Höhe für einen zweiten Motorstartversuch hast.</a:t>
            </a:r>
          </a:p>
          <a:p>
            <a:pPr marL="630238" lvl="1" indent="-192088">
              <a:lnSpc>
                <a:spcPct val="100000"/>
              </a:lnSpc>
              <a:spcAft>
                <a:spcPts val="600"/>
              </a:spcAft>
              <a:buSzPct val="45000"/>
              <a:buFont typeface="Courier New" pitchFamily="49" charset="0"/>
              <a:buChar char="o"/>
            </a:pPr>
            <a:r>
              <a:rPr lang="de-DE" altLang="de-DE" sz="2100" dirty="0">
                <a:latin typeface="Calibri" panose="020F0502020204030204" pitchFamily="34" charset="0"/>
                <a:cs typeface="Arial" panose="020B0604020202020204" pitchFamily="34" charset="0"/>
              </a:rPr>
              <a:t>Unterhalb 300 m AGL keine weiteren Startversuche mehr unternehmen. </a:t>
            </a:r>
            <a:r>
              <a:rPr lang="de-DE" sz="2100" dirty="0">
                <a:solidFill>
                  <a:schemeClr val="tx1"/>
                </a:solidFill>
                <a:latin typeface="Calibri" charset="0"/>
                <a:ea typeface="Microsoft YaHei" charset="-122"/>
              </a:rPr>
              <a:t>Nach Möglichkeit Motor einfahren. Gelingt das nicht, höheren Anflug planen. </a:t>
            </a:r>
            <a:r>
              <a:rPr lang="de-DE" altLang="de-DE" sz="2100" dirty="0">
                <a:latin typeface="Calibri" panose="020F0502020204030204" pitchFamily="34" charset="0"/>
                <a:cs typeface="Arial" panose="020B0604020202020204" pitchFamily="34" charset="0"/>
              </a:rPr>
              <a:t>Gesamte Aufmerksamkeit auf die Landung.</a:t>
            </a:r>
          </a:p>
          <a:p>
            <a:pPr marL="436519" indent="-207942">
              <a:buSzPct val="45000"/>
              <a:buFont typeface="Wingdings" panose="05000000000000000000" pitchFamily="2" charset="2"/>
              <a:buChar char=""/>
            </a:pPr>
            <a:r>
              <a:rPr lang="de-DE" altLang="de-DE" sz="2100" b="1" dirty="0">
                <a:latin typeface="Calibri" panose="020F0502020204030204" pitchFamily="34" charset="0"/>
                <a:cs typeface="Arial" panose="020B0604020202020204" pitchFamily="34" charset="0"/>
              </a:rPr>
              <a:t>Kommunizieren: </a:t>
            </a:r>
          </a:p>
          <a:p>
            <a:pPr marL="630238" indent="-182563">
              <a:buSzPct val="45000"/>
              <a:buFont typeface="Courier New" pitchFamily="49" charset="0"/>
              <a:buChar char="o"/>
            </a:pPr>
            <a:r>
              <a:rPr lang="de-DE" altLang="de-DE" sz="2100" dirty="0">
                <a:latin typeface="Calibri" panose="020F0502020204030204" pitchFamily="34" charset="0"/>
                <a:cs typeface="Arial" panose="020B0604020202020204" pitchFamily="34" charset="0"/>
              </a:rPr>
              <a:t>Nur falls noch Zeit bleibt, Außenlandung über Funk ankündigen, Grund nennen: Motor nicht funktionsfähig. </a:t>
            </a:r>
          </a:p>
          <a:p>
            <a:pPr marL="630238" indent="-182563">
              <a:buSzPct val="45000"/>
              <a:buFont typeface="Courier New" pitchFamily="49" charset="0"/>
              <a:buChar char="o"/>
            </a:pPr>
            <a:r>
              <a:rPr lang="de-DE" altLang="de-DE" sz="2100" dirty="0">
                <a:latin typeface="Calibri" panose="020F0502020204030204" pitchFamily="34" charset="0"/>
                <a:cs typeface="Arial" panose="020B0604020202020204" pitchFamily="34" charset="0"/>
              </a:rPr>
              <a:t>Funkspruch darf nicht auf Kosten einer guten Landung gehen.</a:t>
            </a:r>
          </a:p>
        </p:txBody>
      </p:sp>
      <p:pic>
        <p:nvPicPr>
          <p:cNvPr id="13" name="Grafik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790" y="2430011"/>
            <a:ext cx="6686868" cy="4058363"/>
          </a:xfrm>
          <a:prstGeom prst="rect">
            <a:avLst/>
          </a:prstGeom>
        </p:spPr>
      </p:pic>
      <p:sp>
        <p:nvSpPr>
          <p:cNvPr id="15" name="Rectangle 4"/>
          <p:cNvSpPr>
            <a:spLocks noChangeArrowheads="1"/>
          </p:cNvSpPr>
          <p:nvPr/>
        </p:nvSpPr>
        <p:spPr bwMode="auto">
          <a:xfrm>
            <a:off x="311110" y="822022"/>
            <a:ext cx="3884970" cy="460151"/>
          </a:xfrm>
          <a:prstGeom prst="rect">
            <a:avLst/>
          </a:prstGeom>
          <a:solidFill>
            <a:srgbClr val="4472C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9988" tIns="44994" rIns="89988" bIns="44994">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buClrTx/>
              <a:buFontTx/>
              <a:buNone/>
            </a:pPr>
            <a:r>
              <a:rPr lang="de-DE" altLang="de-DE" sz="2400" b="1" dirty="0">
                <a:solidFill>
                  <a:schemeClr val="bg1"/>
                </a:solidFill>
                <a:latin typeface="Calibri" panose="020F0502020204030204" pitchFamily="34" charset="0"/>
              </a:rPr>
              <a:t>Außenlandung (Fortsetzung)</a:t>
            </a:r>
          </a:p>
        </p:txBody>
      </p:sp>
    </p:spTree>
    <p:extLst>
      <p:ext uri="{BB962C8B-B14F-4D97-AF65-F5344CB8AC3E}">
        <p14:creationId xmlns:p14="http://schemas.microsoft.com/office/powerpoint/2010/main" val="16245651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ChangeArrowheads="1"/>
          </p:cNvSpPr>
          <p:nvPr/>
        </p:nvSpPr>
        <p:spPr bwMode="auto">
          <a:xfrm>
            <a:off x="999995" y="3916299"/>
            <a:ext cx="10534866" cy="24142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spAutoFit/>
          </a:bodyPr>
          <a:lstStyle>
            <a:lvl1pPr marL="215900" indent="-204788">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 pos="9410700" algn="l"/>
                <a:tab pos="10134600" algn="l"/>
              </a:tabLst>
              <a:defRPr>
                <a:solidFill>
                  <a:srgbClr val="000000"/>
                </a:solidFill>
                <a:latin typeface="Arial" panose="020B0604020202020204" pitchFamily="34" charset="0"/>
                <a:ea typeface="Microsoft YaHei" panose="020B0503020204020204" pitchFamily="34" charset="-122"/>
              </a:defRPr>
            </a:lvl1pPr>
            <a:lvl2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 pos="9410700" algn="l"/>
                <a:tab pos="10134600" algn="l"/>
              </a:tabLst>
              <a:defRPr>
                <a:solidFill>
                  <a:srgbClr val="000000"/>
                </a:solidFill>
                <a:latin typeface="Arial" panose="020B0604020202020204" pitchFamily="34" charset="0"/>
                <a:ea typeface="Microsoft YaHei" panose="020B0503020204020204" pitchFamily="34" charset="-122"/>
              </a:defRPr>
            </a:lvl2pPr>
            <a:lvl3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 pos="9410700" algn="l"/>
                <a:tab pos="10134600" algn="l"/>
              </a:tabLst>
              <a:defRPr>
                <a:solidFill>
                  <a:srgbClr val="000000"/>
                </a:solidFill>
                <a:latin typeface="Arial" panose="020B0604020202020204" pitchFamily="34" charset="0"/>
                <a:ea typeface="Microsoft YaHei" panose="020B0503020204020204" pitchFamily="34" charset="-122"/>
              </a:defRPr>
            </a:lvl3pPr>
            <a:lvl4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 pos="9410700" algn="l"/>
                <a:tab pos="10134600" algn="l"/>
              </a:tabLst>
              <a:defRPr>
                <a:solidFill>
                  <a:srgbClr val="000000"/>
                </a:solidFill>
                <a:latin typeface="Arial" panose="020B0604020202020204" pitchFamily="34" charset="0"/>
                <a:ea typeface="Microsoft YaHei" panose="020B0503020204020204" pitchFamily="34" charset="-122"/>
              </a:defRPr>
            </a:lvl4pPr>
            <a:lvl5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 pos="9410700" algn="l"/>
                <a:tab pos="101346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 pos="9410700" algn="l"/>
                <a:tab pos="101346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 pos="9410700" algn="l"/>
                <a:tab pos="101346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 pos="9410700" algn="l"/>
                <a:tab pos="101346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 pos="9410700" algn="l"/>
                <a:tab pos="10134600" algn="l"/>
              </a:tabLst>
              <a:defRPr>
                <a:solidFill>
                  <a:srgbClr val="000000"/>
                </a:solidFill>
                <a:latin typeface="Arial" panose="020B0604020202020204" pitchFamily="34" charset="0"/>
                <a:ea typeface="Microsoft YaHei" panose="020B0503020204020204" pitchFamily="34" charset="-122"/>
              </a:defRPr>
            </a:lvl9pPr>
          </a:lstStyle>
          <a:p>
            <a:pPr>
              <a:spcAft>
                <a:spcPts val="600"/>
              </a:spcAft>
            </a:pPr>
            <a:r>
              <a:rPr lang="de-DE" altLang="de-DE" sz="2100" b="1">
                <a:latin typeface="Calibri" panose="020F0502020204030204" pitchFamily="34" charset="0"/>
                <a:cs typeface="Arial" panose="020B0604020202020204" pitchFamily="34" charset="0"/>
              </a:rPr>
              <a:t>Beachte immer folgende Regeln: </a:t>
            </a:r>
          </a:p>
          <a:p>
            <a:pPr>
              <a:spcAft>
                <a:spcPts val="600"/>
              </a:spcAft>
            </a:pPr>
            <a:r>
              <a:rPr lang="de-DE" altLang="de-DE" sz="2100">
                <a:latin typeface="Calibri" panose="020F0502020204030204" pitchFamily="34" charset="0"/>
                <a:cs typeface="Arial" panose="020B0604020202020204" pitchFamily="34" charset="0"/>
              </a:rPr>
              <a:t>Der Motor kann einmal unerwartet nicht funktionieren.</a:t>
            </a:r>
          </a:p>
          <a:p>
            <a:pPr>
              <a:spcAft>
                <a:spcPts val="600"/>
              </a:spcAft>
            </a:pPr>
            <a:r>
              <a:rPr lang="de-DE" altLang="de-DE" sz="2100">
                <a:latin typeface="Calibri" panose="020F0502020204030204" pitchFamily="34" charset="0"/>
                <a:cs typeface="Arial" panose="020B0604020202020204" pitchFamily="34" charset="0"/>
              </a:rPr>
              <a:t>Ein geeignetes Außenlandefeld muss immer erreichbar sein.</a:t>
            </a:r>
          </a:p>
          <a:p>
            <a:pPr>
              <a:spcAft>
                <a:spcPts val="600"/>
              </a:spcAft>
            </a:pPr>
            <a:r>
              <a:rPr lang="de-DE" altLang="de-DE" sz="2100">
                <a:latin typeface="Calibri" panose="020F0502020204030204" pitchFamily="34" charset="0"/>
                <a:cs typeface="Arial" panose="020B0604020202020204" pitchFamily="34" charset="0"/>
              </a:rPr>
              <a:t>Starte den Motor in ausreichender Flughöhe über Grund.</a:t>
            </a:r>
          </a:p>
          <a:p>
            <a:pPr>
              <a:spcAft>
                <a:spcPts val="600"/>
              </a:spcAft>
            </a:pPr>
            <a:r>
              <a:rPr lang="de-DE" altLang="de-DE" sz="2100">
                <a:latin typeface="Calibri" panose="020F0502020204030204" pitchFamily="34" charset="0"/>
                <a:cs typeface="Arial" panose="020B0604020202020204" pitchFamily="34" charset="0"/>
              </a:rPr>
              <a:t>Verfahren zum Starten des Motors muss auswendig bekannt sein.</a:t>
            </a:r>
          </a:p>
          <a:p>
            <a:pPr>
              <a:spcAft>
                <a:spcPts val="600"/>
              </a:spcAft>
            </a:pPr>
            <a:r>
              <a:rPr lang="de-DE" altLang="de-DE" sz="2100">
                <a:latin typeface="Calibri" panose="020F0502020204030204" pitchFamily="34" charset="0"/>
                <a:cs typeface="Arial" panose="020B0604020202020204" pitchFamily="34" charset="0"/>
              </a:rPr>
              <a:t>Sehr hohes Maß an Konzentration erforderlich.</a:t>
            </a:r>
          </a:p>
        </p:txBody>
      </p:sp>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9335" y="976633"/>
            <a:ext cx="5596796" cy="31523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5" name="Text Box 5"/>
          <p:cNvSpPr txBox="1">
            <a:spLocks noChangeArrowheads="1"/>
          </p:cNvSpPr>
          <p:nvPr/>
        </p:nvSpPr>
        <p:spPr bwMode="auto">
          <a:xfrm>
            <a:off x="999995" y="1838271"/>
            <a:ext cx="4430135" cy="12793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de-DE" altLang="de-DE" sz="2100" dirty="0">
                <a:latin typeface="Calibri" panose="020F0502020204030204" pitchFamily="34" charset="0"/>
              </a:rPr>
              <a:t>Überlandfliegen mit Eigenstarter oder Turbo macht viel Spaß, ermöglicht häufig eine optimale Abflugzeit und kann eine Außenlandung verhindern.</a:t>
            </a:r>
          </a:p>
        </p:txBody>
      </p:sp>
      <p:sp>
        <p:nvSpPr>
          <p:cNvPr id="20486" name="Rectangle 6"/>
          <p:cNvSpPr>
            <a:spLocks noChangeArrowheads="1"/>
          </p:cNvSpPr>
          <p:nvPr/>
        </p:nvSpPr>
        <p:spPr bwMode="auto">
          <a:xfrm>
            <a:off x="311111" y="882982"/>
            <a:ext cx="3417610" cy="460151"/>
          </a:xfrm>
          <a:prstGeom prst="rect">
            <a:avLst/>
          </a:prstGeom>
          <a:solidFill>
            <a:srgbClr val="044C96"/>
          </a:solidFill>
          <a:ln>
            <a:noFill/>
          </a:ln>
          <a:effectLst/>
          <a:extLst/>
        </p:spPr>
        <p:txBody>
          <a:bodyPr wrap="square" lIns="89988" tIns="44994" rIns="89988" bIns="44994">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buClrTx/>
              <a:buFontTx/>
              <a:buNone/>
            </a:pPr>
            <a:r>
              <a:rPr lang="de-DE" altLang="de-DE" sz="2400" b="1" dirty="0">
                <a:solidFill>
                  <a:schemeClr val="bg1"/>
                </a:solidFill>
                <a:latin typeface="Calibri" panose="020F0502020204030204" pitchFamily="34" charset="0"/>
              </a:rPr>
              <a:t>Zusammenfassung 6.2.3</a:t>
            </a:r>
          </a:p>
        </p:txBody>
      </p:sp>
      <p:sp>
        <p:nvSpPr>
          <p:cNvPr id="8" name="Foliennummernplatzhalter 3"/>
          <p:cNvSpPr>
            <a:spLocks noGrp="1"/>
          </p:cNvSpPr>
          <p:nvPr>
            <p:ph type="sldNum" sz="quarter" idx="12"/>
          </p:nvPr>
        </p:nvSpPr>
        <p:spPr>
          <a:xfrm>
            <a:off x="11480233" y="6570000"/>
            <a:ext cx="540000" cy="288000"/>
          </a:xfrm>
        </p:spPr>
        <p:txBody>
          <a:bodyPr/>
          <a:lstStyle/>
          <a:p>
            <a:fld id="{1BAF13B1-D0BA-4A19-B609-64C08BFDA19E}" type="slidenum">
              <a:rPr lang="de-DE" smtClean="0"/>
              <a:pPr/>
              <a:t>39</a:t>
            </a:fld>
            <a:endParaRPr lang="de-DE" dirty="0"/>
          </a:p>
        </p:txBody>
      </p:sp>
      <p:sp>
        <p:nvSpPr>
          <p:cNvPr id="9" name="Titel 1"/>
          <p:cNvSpPr txBox="1">
            <a:spLocks/>
          </p:cNvSpPr>
          <p:nvPr/>
        </p:nvSpPr>
        <p:spPr>
          <a:xfrm>
            <a:off x="862451" y="97226"/>
            <a:ext cx="7902858" cy="504000"/>
          </a:xfrm>
          <a:prstGeom prst="rect">
            <a:avLst/>
          </a:prstGeom>
        </p:spPr>
        <p:txBody>
          <a:bodyPr>
            <a:normAutofit fontScale="90000" lnSpcReduction="10000"/>
          </a:bodyPr>
          <a:lstStyle>
            <a:lvl1pPr algn="ctr" defTabSz="914400" rtl="0" eaLnBrk="1" latinLnBrk="0" hangingPunct="1">
              <a:lnSpc>
                <a:spcPct val="90000"/>
              </a:lnSpc>
              <a:spcBef>
                <a:spcPct val="0"/>
              </a:spcBef>
              <a:buNone/>
              <a:defRPr sz="3600" kern="1200">
                <a:solidFill>
                  <a:srgbClr val="2B88D9"/>
                </a:solidFill>
                <a:effectLst>
                  <a:outerShdw blurRad="50800" dist="38100" dir="2700000" algn="tl" rotWithShape="0">
                    <a:prstClr val="black">
                      <a:alpha val="40000"/>
                    </a:prstClr>
                  </a:outerShdw>
                </a:effectLst>
                <a:latin typeface="+mj-lt"/>
                <a:ea typeface="+mj-ea"/>
                <a:cs typeface="+mj-cs"/>
              </a:defRPr>
            </a:lvl1pPr>
          </a:lstStyle>
          <a:p>
            <a:r>
              <a:rPr lang="de-DE" dirty="0"/>
              <a:t>6.2.3. Eigenstarter und Turbo</a:t>
            </a:r>
          </a:p>
        </p:txBody>
      </p:sp>
      <p:sp>
        <p:nvSpPr>
          <p:cNvPr id="10" name="Textplatzhalter 5">
            <a:extLst>
              <a:ext uri="{FF2B5EF4-FFF2-40B4-BE49-F238E27FC236}">
                <a16:creationId xmlns:a16="http://schemas.microsoft.com/office/drawing/2014/main" id="{4AD24D1C-B20A-4851-AA19-050A488021C0}"/>
              </a:ext>
            </a:extLst>
          </p:cNvPr>
          <p:cNvSpPr>
            <a:spLocks noGrp="1"/>
          </p:cNvSpPr>
          <p:nvPr/>
        </p:nvSpPr>
        <p:spPr>
          <a:xfrm>
            <a:off x="3407701" y="6633792"/>
            <a:ext cx="4578658" cy="2644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1"/>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6.2.3 Eigenstarter und Turbo</a:t>
            </a:r>
          </a:p>
        </p:txBody>
      </p:sp>
    </p:spTree>
    <p:extLst>
      <p:ext uri="{BB962C8B-B14F-4D97-AF65-F5344CB8AC3E}">
        <p14:creationId xmlns:p14="http://schemas.microsoft.com/office/powerpoint/2010/main" val="376215623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0" y="692150"/>
            <a:ext cx="12192000" cy="0"/>
          </a:xfrm>
          <a:prstGeom prst="line">
            <a:avLst/>
          </a:prstGeom>
          <a:noFill/>
          <a:ln w="25400">
            <a:solidFill>
              <a:schemeClr val="bg1">
                <a:lumMod val="95000"/>
              </a:schemeClr>
            </a:solidFill>
            <a:round/>
            <a:headEnd/>
            <a:tailEnd/>
          </a:ln>
        </p:spPr>
        <p:txBody>
          <a:bodyPr/>
          <a:lstStyle/>
          <a:p>
            <a:endParaRPr lang="nl-NL"/>
          </a:p>
        </p:txBody>
      </p:sp>
      <p:sp>
        <p:nvSpPr>
          <p:cNvPr id="25603" name="Rectangle 3"/>
          <p:cNvSpPr>
            <a:spLocks noChangeArrowheads="1"/>
          </p:cNvSpPr>
          <p:nvPr/>
        </p:nvSpPr>
        <p:spPr bwMode="auto">
          <a:xfrm>
            <a:off x="3215217" y="2708275"/>
            <a:ext cx="12192000" cy="369332"/>
          </a:xfrm>
          <a:prstGeom prst="rect">
            <a:avLst/>
          </a:prstGeom>
          <a:noFill/>
          <a:ln w="9525">
            <a:noFill/>
            <a:miter lim="800000"/>
            <a:headEnd/>
            <a:tailEnd/>
          </a:ln>
        </p:spPr>
        <p:txBody>
          <a:bodyPr>
            <a:spAutoFit/>
          </a:bodyPr>
          <a:lstStyle/>
          <a:p>
            <a:endParaRPr lang="nl-NL"/>
          </a:p>
        </p:txBody>
      </p:sp>
      <p:sp>
        <p:nvSpPr>
          <p:cNvPr id="25605" name="Rectangle 5"/>
          <p:cNvSpPr>
            <a:spLocks noChangeArrowheads="1"/>
          </p:cNvSpPr>
          <p:nvPr/>
        </p:nvSpPr>
        <p:spPr bwMode="auto">
          <a:xfrm>
            <a:off x="3213100" y="2109788"/>
            <a:ext cx="12192000" cy="369332"/>
          </a:xfrm>
          <a:prstGeom prst="rect">
            <a:avLst/>
          </a:prstGeom>
          <a:noFill/>
          <a:ln w="9525">
            <a:noFill/>
            <a:miter lim="800000"/>
            <a:headEnd/>
            <a:tailEnd/>
          </a:ln>
        </p:spPr>
        <p:txBody>
          <a:bodyPr>
            <a:spAutoFit/>
          </a:bodyPr>
          <a:lstStyle/>
          <a:p>
            <a:endParaRPr lang="nl-NL"/>
          </a:p>
        </p:txBody>
      </p:sp>
      <p:sp>
        <p:nvSpPr>
          <p:cNvPr id="25607" name="Text Box 9"/>
          <p:cNvSpPr txBox="1">
            <a:spLocks noChangeArrowheads="1"/>
          </p:cNvSpPr>
          <p:nvPr/>
        </p:nvSpPr>
        <p:spPr bwMode="auto">
          <a:xfrm>
            <a:off x="5920214" y="687127"/>
            <a:ext cx="5979583" cy="369332"/>
          </a:xfrm>
          <a:prstGeom prst="rect">
            <a:avLst/>
          </a:prstGeom>
          <a:noFill/>
          <a:ln w="9525">
            <a:noFill/>
            <a:miter lim="800000"/>
            <a:headEnd/>
            <a:tailEnd/>
          </a:ln>
        </p:spPr>
        <p:txBody>
          <a:bodyPr>
            <a:spAutoFit/>
          </a:bodyPr>
          <a:lstStyle/>
          <a:p>
            <a:r>
              <a:rPr lang="nl-NL"/>
              <a:t> </a:t>
            </a:r>
          </a:p>
        </p:txBody>
      </p:sp>
      <p:sp>
        <p:nvSpPr>
          <p:cNvPr id="4" name="Tekstvak 3">
            <a:extLst>
              <a:ext uri="{FF2B5EF4-FFF2-40B4-BE49-F238E27FC236}">
                <a16:creationId xmlns:a16="http://schemas.microsoft.com/office/drawing/2014/main" id="{DEEE253F-4CA8-1E4B-AB24-4E1EF76D5187}"/>
              </a:ext>
            </a:extLst>
          </p:cNvPr>
          <p:cNvSpPr txBox="1"/>
          <p:nvPr/>
        </p:nvSpPr>
        <p:spPr>
          <a:xfrm>
            <a:off x="641539" y="4827023"/>
            <a:ext cx="9764280" cy="1938992"/>
          </a:xfrm>
          <a:prstGeom prst="rect">
            <a:avLst/>
          </a:prstGeom>
          <a:noFill/>
        </p:spPr>
        <p:txBody>
          <a:bodyPr wrap="square" rtlCol="0">
            <a:spAutoFit/>
          </a:bodyPr>
          <a:lstStyle/>
          <a:p>
            <a:pPr>
              <a:buClr>
                <a:srgbClr val="FF0000"/>
              </a:buClr>
            </a:pPr>
            <a:r>
              <a:rPr lang="nl-NL" altLang="nl-NL" sz="2400" dirty="0"/>
              <a:t>Der Windenstart verläuft in 6 Phasen</a:t>
            </a:r>
          </a:p>
          <a:p>
            <a:pPr>
              <a:buClr>
                <a:srgbClr val="FF0000"/>
              </a:buClr>
            </a:pPr>
            <a:r>
              <a:rPr lang="nl-NL" altLang="nl-NL" sz="2400" b="1" i="1" dirty="0">
                <a:solidFill>
                  <a:srgbClr val="FF0000"/>
                </a:solidFill>
              </a:rPr>
              <a:t>1.   </a:t>
            </a:r>
            <a:r>
              <a:rPr lang="nl-NL" altLang="nl-NL" sz="2400" dirty="0"/>
              <a:t>Anrollen				</a:t>
            </a:r>
            <a:r>
              <a:rPr lang="nl-NL" altLang="nl-NL" sz="2400" b="1" i="1" dirty="0">
                <a:solidFill>
                  <a:srgbClr val="FF0000"/>
                </a:solidFill>
              </a:rPr>
              <a:t>4.   </a:t>
            </a:r>
            <a:r>
              <a:rPr lang="nl-NL" altLang="nl-NL" sz="2400" dirty="0"/>
              <a:t>Steigflug</a:t>
            </a:r>
          </a:p>
          <a:p>
            <a:pPr>
              <a:buClr>
                <a:srgbClr val="FF0000"/>
              </a:buClr>
            </a:pPr>
            <a:r>
              <a:rPr lang="nl-NL" altLang="nl-NL" sz="2400" b="1" i="1" dirty="0">
                <a:solidFill>
                  <a:srgbClr val="FF0000"/>
                </a:solidFill>
              </a:rPr>
              <a:t>2.   </a:t>
            </a:r>
            <a:r>
              <a:rPr lang="nl-NL" altLang="nl-NL" sz="2400" dirty="0"/>
              <a:t>Abheben				</a:t>
            </a:r>
            <a:r>
              <a:rPr lang="nl-NL" altLang="nl-NL" sz="2400" b="1" i="1" dirty="0">
                <a:solidFill>
                  <a:srgbClr val="FF0000"/>
                </a:solidFill>
              </a:rPr>
              <a:t>5.</a:t>
            </a:r>
            <a:r>
              <a:rPr lang="nl-NL" altLang="nl-NL" sz="2400" dirty="0"/>
              <a:t>   Ausklinken</a:t>
            </a:r>
          </a:p>
          <a:p>
            <a:pPr>
              <a:buClr>
                <a:srgbClr val="FF0000"/>
              </a:buClr>
            </a:pPr>
            <a:r>
              <a:rPr lang="nl-NL" altLang="nl-NL" sz="2400" b="1" i="1" dirty="0">
                <a:solidFill>
                  <a:srgbClr val="FF0000"/>
                </a:solidFill>
              </a:rPr>
              <a:t>3.   </a:t>
            </a:r>
            <a:r>
              <a:rPr lang="nl-NL" altLang="nl-NL" sz="2400" dirty="0"/>
              <a:t>Anfangssteigflug 			</a:t>
            </a:r>
            <a:r>
              <a:rPr lang="nl-NL" altLang="nl-NL" sz="2400" b="1" i="1" dirty="0">
                <a:solidFill>
                  <a:srgbClr val="FF0000"/>
                </a:solidFill>
              </a:rPr>
              <a:t>6.</a:t>
            </a:r>
            <a:r>
              <a:rPr lang="nl-NL" altLang="nl-NL" sz="2400" dirty="0"/>
              <a:t>   Übergang in den Horizontalflug				</a:t>
            </a:r>
          </a:p>
        </p:txBody>
      </p:sp>
      <p:sp>
        <p:nvSpPr>
          <p:cNvPr id="16" name="Tekstvak 15">
            <a:extLst>
              <a:ext uri="{FF2B5EF4-FFF2-40B4-BE49-F238E27FC236}">
                <a16:creationId xmlns:a16="http://schemas.microsoft.com/office/drawing/2014/main" id="{8E690C44-4988-364A-A251-706AF93DD7FD}"/>
              </a:ext>
            </a:extLst>
          </p:cNvPr>
          <p:cNvSpPr txBox="1"/>
          <p:nvPr/>
        </p:nvSpPr>
        <p:spPr>
          <a:xfrm>
            <a:off x="3407701" y="35366"/>
            <a:ext cx="3363998" cy="584775"/>
          </a:xfrm>
          <a:prstGeom prst="rect">
            <a:avLst/>
          </a:prstGeom>
          <a:noFill/>
        </p:spPr>
        <p:txBody>
          <a:bodyPr wrap="none" rtlCol="0">
            <a:spAutoFit/>
          </a:bodyPr>
          <a:lstStyle/>
          <a:p>
            <a:r>
              <a:rPr lang="nl-NL" sz="3200" dirty="0">
                <a:solidFill>
                  <a:schemeClr val="bg1"/>
                </a:solidFill>
              </a:rPr>
              <a:t>6.2.1 DE LIERSTART</a:t>
            </a:r>
          </a:p>
        </p:txBody>
      </p:sp>
      <p:pic>
        <p:nvPicPr>
          <p:cNvPr id="5" name="Afbeelding 4">
            <a:extLst>
              <a:ext uri="{FF2B5EF4-FFF2-40B4-BE49-F238E27FC236}">
                <a16:creationId xmlns:a16="http://schemas.microsoft.com/office/drawing/2014/main" id="{4918E554-8544-854E-92F0-BCE59B68086B}"/>
              </a:ext>
            </a:extLst>
          </p:cNvPr>
          <p:cNvPicPr>
            <a:picLocks noChangeAspect="1"/>
          </p:cNvPicPr>
          <p:nvPr/>
        </p:nvPicPr>
        <p:blipFill>
          <a:blip r:embed="rId2" cstate="print"/>
          <a:stretch>
            <a:fillRect/>
          </a:stretch>
        </p:blipFill>
        <p:spPr>
          <a:xfrm>
            <a:off x="8190270" y="871793"/>
            <a:ext cx="3876739" cy="4348114"/>
          </a:xfrm>
          <a:prstGeom prst="rect">
            <a:avLst/>
          </a:prstGeom>
        </p:spPr>
      </p:pic>
      <p:pic>
        <p:nvPicPr>
          <p:cNvPr id="14" name="Afbeelding 13">
            <a:extLst>
              <a:ext uri="{FF2B5EF4-FFF2-40B4-BE49-F238E27FC236}">
                <a16:creationId xmlns:a16="http://schemas.microsoft.com/office/drawing/2014/main" id="{E33B556F-490A-DF45-A298-DE811F856F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990" y="798746"/>
            <a:ext cx="7839360" cy="3956264"/>
          </a:xfrm>
          <a:prstGeom prst="rect">
            <a:avLst/>
          </a:prstGeom>
        </p:spPr>
      </p:pic>
      <p:sp>
        <p:nvSpPr>
          <p:cNvPr id="13" name="Titel 12"/>
          <p:cNvSpPr>
            <a:spLocks noGrp="1"/>
          </p:cNvSpPr>
          <p:nvPr>
            <p:ph type="title"/>
          </p:nvPr>
        </p:nvSpPr>
        <p:spPr/>
        <p:txBody>
          <a:bodyPr>
            <a:normAutofit fontScale="90000"/>
          </a:bodyPr>
          <a:lstStyle/>
          <a:p>
            <a:r>
              <a:rPr lang="de-DE" dirty="0"/>
              <a:t>6.2.1. Windenstart</a:t>
            </a:r>
          </a:p>
        </p:txBody>
      </p:sp>
      <p:sp>
        <p:nvSpPr>
          <p:cNvPr id="12" name="Foliennummernplatzhalter 3">
            <a:extLst>
              <a:ext uri="{FF2B5EF4-FFF2-40B4-BE49-F238E27FC236}">
                <a16:creationId xmlns:a16="http://schemas.microsoft.com/office/drawing/2014/main" id="{4B18B720-1CFD-4B73-A56F-433DC892E596}"/>
              </a:ext>
            </a:extLst>
          </p:cNvPr>
          <p:cNvSpPr>
            <a:spLocks noGrp="1"/>
          </p:cNvSpPr>
          <p:nvPr>
            <p:ph type="sldNum" sz="quarter" idx="12"/>
          </p:nvPr>
        </p:nvSpPr>
        <p:spPr>
          <a:xfrm>
            <a:off x="11480233" y="6570000"/>
            <a:ext cx="540000" cy="288000"/>
          </a:xfrm>
        </p:spPr>
        <p:txBody>
          <a:bodyPr/>
          <a:lstStyle/>
          <a:p>
            <a:fld id="{1BAF13B1-D0BA-4A19-B609-64C08BFDA19E}" type="slidenum">
              <a:rPr lang="de-DE" smtClean="0"/>
              <a:pPr/>
              <a:t>4</a:t>
            </a:fld>
            <a:endParaRPr lang="de-DE" dirty="0"/>
          </a:p>
        </p:txBody>
      </p:sp>
      <p:sp>
        <p:nvSpPr>
          <p:cNvPr id="15" name="Textplatzhalter 5">
            <a:extLst>
              <a:ext uri="{FF2B5EF4-FFF2-40B4-BE49-F238E27FC236}">
                <a16:creationId xmlns:a16="http://schemas.microsoft.com/office/drawing/2014/main" id="{12764200-47D0-42CE-A3CA-5CADBC2B65D0}"/>
              </a:ext>
            </a:extLst>
          </p:cNvPr>
          <p:cNvSpPr>
            <a:spLocks noGrp="1"/>
          </p:cNvSpPr>
          <p:nvPr/>
        </p:nvSpPr>
        <p:spPr>
          <a:xfrm>
            <a:off x="3407701" y="6633792"/>
            <a:ext cx="4578658" cy="2644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1"/>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6.2.1 Windenstart</a:t>
            </a:r>
          </a:p>
        </p:txBody>
      </p:sp>
    </p:spTree>
    <p:extLst>
      <p:ext uri="{BB962C8B-B14F-4D97-AF65-F5344CB8AC3E}">
        <p14:creationId xmlns:p14="http://schemas.microsoft.com/office/powerpoint/2010/main" val="1356346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6.2.1.1 Die Startwinde</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5</a:t>
            </a:fld>
            <a:endParaRPr lang="de-DE" dirty="0"/>
          </a:p>
        </p:txBody>
      </p:sp>
      <p:sp>
        <p:nvSpPr>
          <p:cNvPr id="3" name="Inhaltsplatzhalter 2">
            <a:extLst>
              <a:ext uri="{FF2B5EF4-FFF2-40B4-BE49-F238E27FC236}">
                <a16:creationId xmlns:a16="http://schemas.microsoft.com/office/drawing/2014/main" id="{82D91192-5D50-49E4-B1FC-E421C191A2E5}"/>
              </a:ext>
            </a:extLst>
          </p:cNvPr>
          <p:cNvSpPr>
            <a:spLocks noGrp="1"/>
          </p:cNvSpPr>
          <p:nvPr>
            <p:ph sz="half" idx="4294967295"/>
          </p:nvPr>
        </p:nvSpPr>
        <p:spPr>
          <a:xfrm>
            <a:off x="0" y="925513"/>
            <a:ext cx="5830888" cy="5475287"/>
          </a:xfrm>
        </p:spPr>
        <p:txBody>
          <a:bodyPr>
            <a:normAutofit/>
          </a:bodyPr>
          <a:lstStyle/>
          <a:p>
            <a:pPr>
              <a:buNone/>
            </a:pPr>
            <a:endParaRPr lang="de-DE" dirty="0"/>
          </a:p>
          <a:p>
            <a:pPr marL="457200" indent="-457200">
              <a:buFont typeface="+mj-lt"/>
              <a:buAutoNum type="arabicPeriod"/>
            </a:pPr>
            <a:endParaRPr lang="de-DE" dirty="0"/>
          </a:p>
          <a:p>
            <a:pPr marL="457200" indent="-457200">
              <a:buFont typeface="+mj-lt"/>
              <a:buAutoNum type="arabicPeriod"/>
            </a:pPr>
            <a:endParaRPr lang="de-DE" dirty="0"/>
          </a:p>
        </p:txBody>
      </p:sp>
      <p:sp>
        <p:nvSpPr>
          <p:cNvPr id="7" name="Inhaltsplatzhalter 3">
            <a:extLst>
              <a:ext uri="{FF2B5EF4-FFF2-40B4-BE49-F238E27FC236}">
                <a16:creationId xmlns:a16="http://schemas.microsoft.com/office/drawing/2014/main" id="{B503C617-C722-48CC-9D69-8C2471D59E22}"/>
              </a:ext>
            </a:extLst>
          </p:cNvPr>
          <p:cNvSpPr txBox="1">
            <a:spLocks/>
          </p:cNvSpPr>
          <p:nvPr/>
        </p:nvSpPr>
        <p:spPr>
          <a:xfrm>
            <a:off x="344213" y="864000"/>
            <a:ext cx="5400000" cy="5475890"/>
          </a:xfrm>
          <a:prstGeom prst="rect">
            <a:avLst/>
          </a:prstGeo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DE" sz="2000" b="0" i="0" u="none" strike="noStrike" kern="1200" cap="none" spc="0" normalizeH="0" baseline="0" noProof="0" dirty="0">
                <a:ln>
                  <a:noFill/>
                </a:ln>
                <a:solidFill>
                  <a:schemeClr val="tx1"/>
                </a:solidFill>
                <a:effectLst/>
                <a:uLnTx/>
                <a:uFillTx/>
                <a:latin typeface="+mn-lt"/>
                <a:ea typeface="+mn-ea"/>
                <a:cs typeface="+mn-cs"/>
              </a:rPr>
              <a:t>Die Startwinde dient zum Schleppen von Segelflugzeugen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DE" sz="2000" b="0" i="0" u="none" strike="noStrike" kern="1200" cap="none" spc="0" normalizeH="0" baseline="0" noProof="0" dirty="0">
                <a:ln>
                  <a:noFill/>
                </a:ln>
                <a:solidFill>
                  <a:schemeClr val="tx1"/>
                </a:solidFill>
                <a:effectLst/>
                <a:uLnTx/>
                <a:uFillTx/>
                <a:latin typeface="+mn-lt"/>
                <a:ea typeface="+mn-ea"/>
                <a:cs typeface="+mn-cs"/>
              </a:rPr>
              <a:t>Der Betrieb von Startwinden ist in Deutschland vom DAeC  geregelt (SBO, Startwindenfahrer-Bestimmungen und BFST )</a:t>
            </a:r>
            <a:endParaRPr kumimoji="0" lang="de-DE" sz="11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DE" sz="2000" b="0" i="0" u="none" strike="noStrike" kern="1200" cap="none" spc="0" normalizeH="0" baseline="0" noProof="0" dirty="0">
                <a:ln>
                  <a:noFill/>
                </a:ln>
                <a:solidFill>
                  <a:schemeClr val="tx1"/>
                </a:solidFill>
                <a:effectLst/>
                <a:uLnTx/>
                <a:uFillTx/>
                <a:latin typeface="+mn-lt"/>
                <a:ea typeface="+mn-ea"/>
                <a:cs typeface="+mn-cs"/>
              </a:rPr>
              <a:t>Als Überlastsicherung ist im Windenseil eine Sollbruchstelle eingebaut. Diese schützt das Segelflugzeug vor Überlastung. Für jedes Segelflugzeug ist die vom Hersteller vorgeschriebene Sollbruchstelle zu verwenden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e-DE" sz="1100" b="0" i="0" u="none" strike="noStrike" kern="1200" cap="none" spc="0" normalizeH="0" baseline="0" noProof="0" dirty="0">
              <a:ln>
                <a:noFill/>
              </a:ln>
              <a:solidFill>
                <a:schemeClr val="tx1"/>
              </a:solidFill>
              <a:effectLst/>
              <a:uLnTx/>
              <a:uFillTx/>
              <a:latin typeface="+mn-lt"/>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de-DE" sz="2000" b="0" i="0" u="none" strike="noStrike" kern="1200" cap="none" spc="0" normalizeH="0" baseline="0" noProof="0" dirty="0">
              <a:ln>
                <a:noFill/>
              </a:ln>
              <a:solidFill>
                <a:schemeClr val="tx1"/>
              </a:solidFill>
              <a:effectLst/>
              <a:uLnTx/>
              <a:uFillTx/>
              <a:latin typeface="+mn-lt"/>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de-DE" sz="20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10" name="Tabelle 9">
            <a:extLst>
              <a:ext uri="{FF2B5EF4-FFF2-40B4-BE49-F238E27FC236}">
                <a16:creationId xmlns:a16="http://schemas.microsoft.com/office/drawing/2014/main" id="{F09AC8BA-7A19-CC45-8E2C-E0E36FA1D09D}"/>
              </a:ext>
            </a:extLst>
          </p:cNvPr>
          <p:cNvGraphicFramePr>
            <a:graphicFrameLocks noGrp="1"/>
          </p:cNvGraphicFramePr>
          <p:nvPr>
            <p:extLst>
              <p:ext uri="{D42A27DB-BD31-4B8C-83A1-F6EECF244321}">
                <p14:modId xmlns:p14="http://schemas.microsoft.com/office/powerpoint/2010/main" val="4067718514"/>
              </p:ext>
            </p:extLst>
          </p:nvPr>
        </p:nvGraphicFramePr>
        <p:xfrm>
          <a:off x="955792" y="4175137"/>
          <a:ext cx="4429649" cy="2034000"/>
        </p:xfrm>
        <a:graphic>
          <a:graphicData uri="http://schemas.openxmlformats.org/drawingml/2006/table">
            <a:tbl>
              <a:tblPr firstRow="1" firstCol="1" bandRow="1">
                <a:tableStyleId>{5C22544A-7EE6-4342-B048-85BDC9FD1C3A}</a:tableStyleId>
              </a:tblPr>
              <a:tblGrid>
                <a:gridCol w="1277659">
                  <a:extLst>
                    <a:ext uri="{9D8B030D-6E8A-4147-A177-3AD203B41FA5}">
                      <a16:colId xmlns:a16="http://schemas.microsoft.com/office/drawing/2014/main" val="3694579274"/>
                    </a:ext>
                  </a:extLst>
                </a:gridCol>
                <a:gridCol w="1400885">
                  <a:extLst>
                    <a:ext uri="{9D8B030D-6E8A-4147-A177-3AD203B41FA5}">
                      <a16:colId xmlns:a16="http://schemas.microsoft.com/office/drawing/2014/main" val="71098713"/>
                    </a:ext>
                  </a:extLst>
                </a:gridCol>
                <a:gridCol w="1751105">
                  <a:extLst>
                    <a:ext uri="{9D8B030D-6E8A-4147-A177-3AD203B41FA5}">
                      <a16:colId xmlns:a16="http://schemas.microsoft.com/office/drawing/2014/main" val="2326974817"/>
                    </a:ext>
                  </a:extLst>
                </a:gridCol>
              </a:tblGrid>
              <a:tr h="396000">
                <a:tc>
                  <a:txBody>
                    <a:bodyPr/>
                    <a:lstStyle/>
                    <a:p>
                      <a:pPr>
                        <a:lnSpc>
                          <a:spcPct val="107000"/>
                        </a:lnSpc>
                        <a:spcAft>
                          <a:spcPts val="800"/>
                        </a:spcAft>
                      </a:pPr>
                      <a:r>
                        <a:rPr lang="de-DE" sz="1000" dirty="0">
                          <a:effectLst/>
                        </a:rPr>
                        <a:t>Farbe</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de-DE" sz="1000" dirty="0">
                          <a:effectLst/>
                        </a:rPr>
                        <a:t>Bruchlast daN</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de-DE" sz="1000" dirty="0">
                          <a:effectLst/>
                        </a:rPr>
                        <a:t>Üblich für</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47345724"/>
                  </a:ext>
                </a:extLst>
              </a:tr>
              <a:tr h="234000">
                <a:tc>
                  <a:txBody>
                    <a:bodyPr/>
                    <a:lstStyle/>
                    <a:p>
                      <a:pPr>
                        <a:lnSpc>
                          <a:spcPct val="107000"/>
                        </a:lnSpc>
                        <a:spcAft>
                          <a:spcPts val="800"/>
                        </a:spcAft>
                      </a:pPr>
                      <a:r>
                        <a:rPr lang="de-DE" sz="1000" dirty="0">
                          <a:effectLst/>
                        </a:rPr>
                        <a:t>schwarz</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de-DE" sz="1000" dirty="0">
                          <a:effectLst/>
                        </a:rPr>
                        <a:t>1000</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de-DE" sz="1000" dirty="0">
                          <a:effectLst/>
                        </a:rPr>
                        <a:t>Doppelsitzer</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3083176"/>
                  </a:ext>
                </a:extLst>
              </a:tr>
              <a:tr h="234000">
                <a:tc>
                  <a:txBody>
                    <a:bodyPr/>
                    <a:lstStyle/>
                    <a:p>
                      <a:pPr>
                        <a:lnSpc>
                          <a:spcPct val="107000"/>
                        </a:lnSpc>
                        <a:spcAft>
                          <a:spcPts val="800"/>
                        </a:spcAft>
                      </a:pPr>
                      <a:r>
                        <a:rPr lang="de-DE" sz="1000" dirty="0">
                          <a:effectLst/>
                        </a:rPr>
                        <a:t>braun</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de-DE" sz="1000" dirty="0">
                          <a:effectLst/>
                        </a:rPr>
                        <a:t>850</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de-DE" sz="1000" dirty="0">
                          <a:effectLst/>
                        </a:rPr>
                        <a:t>Doppelsitzer</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64313896"/>
                  </a:ext>
                </a:extLst>
              </a:tr>
              <a:tr h="234000">
                <a:tc>
                  <a:txBody>
                    <a:bodyPr/>
                    <a:lstStyle/>
                    <a:p>
                      <a:pPr>
                        <a:lnSpc>
                          <a:spcPct val="107000"/>
                        </a:lnSpc>
                        <a:spcAft>
                          <a:spcPts val="800"/>
                        </a:spcAft>
                      </a:pPr>
                      <a:r>
                        <a:rPr lang="de-DE" sz="1000" dirty="0">
                          <a:effectLst/>
                        </a:rPr>
                        <a:t>rot</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de-DE" sz="1000" dirty="0">
                          <a:effectLst/>
                        </a:rPr>
                        <a:t>750</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de-DE" sz="1000" dirty="0">
                          <a:effectLst/>
                        </a:rPr>
                        <a:t>Einsitzer, Doppelsitzer </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41756177"/>
                  </a:ext>
                </a:extLst>
              </a:tr>
              <a:tr h="234000">
                <a:tc>
                  <a:txBody>
                    <a:bodyPr/>
                    <a:lstStyle/>
                    <a:p>
                      <a:pPr>
                        <a:lnSpc>
                          <a:spcPct val="107000"/>
                        </a:lnSpc>
                        <a:spcAft>
                          <a:spcPts val="800"/>
                        </a:spcAft>
                      </a:pPr>
                      <a:r>
                        <a:rPr lang="de-DE" sz="1000" dirty="0">
                          <a:effectLst/>
                        </a:rPr>
                        <a:t>blau</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de-DE" sz="1000" dirty="0">
                          <a:effectLst/>
                        </a:rPr>
                        <a:t>600</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de-DE" sz="1000" dirty="0">
                          <a:effectLst/>
                        </a:rPr>
                        <a:t>Einsitzer</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48765608"/>
                  </a:ext>
                </a:extLst>
              </a:tr>
              <a:tr h="234000">
                <a:tc>
                  <a:txBody>
                    <a:bodyPr/>
                    <a:lstStyle/>
                    <a:p>
                      <a:pPr>
                        <a:lnSpc>
                          <a:spcPct val="107000"/>
                        </a:lnSpc>
                        <a:spcAft>
                          <a:spcPts val="800"/>
                        </a:spcAft>
                      </a:pPr>
                      <a:r>
                        <a:rPr lang="de-DE" sz="1000" dirty="0">
                          <a:effectLst/>
                        </a:rPr>
                        <a:t>weiß</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de-DE" sz="1000" dirty="0">
                          <a:effectLst/>
                        </a:rPr>
                        <a:t>500</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de-DE" sz="1000" dirty="0">
                          <a:effectLst/>
                        </a:rPr>
                        <a:t>F-Schlepp</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13370860"/>
                  </a:ext>
                </a:extLst>
              </a:tr>
              <a:tr h="234000">
                <a:tc>
                  <a:txBody>
                    <a:bodyPr/>
                    <a:lstStyle/>
                    <a:p>
                      <a:pPr>
                        <a:lnSpc>
                          <a:spcPct val="107000"/>
                        </a:lnSpc>
                        <a:spcAft>
                          <a:spcPts val="800"/>
                        </a:spcAft>
                      </a:pPr>
                      <a:r>
                        <a:rPr lang="de-DE" sz="1000" dirty="0">
                          <a:effectLst/>
                        </a:rPr>
                        <a:t>gelb</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de-DE" sz="1000" dirty="0">
                          <a:effectLst/>
                        </a:rPr>
                        <a:t>400</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de-DE" sz="1000" dirty="0">
                          <a:effectLst/>
                        </a:rPr>
                        <a:t>F-Schlepp</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39727727"/>
                  </a:ext>
                </a:extLst>
              </a:tr>
              <a:tr h="234000">
                <a:tc>
                  <a:txBody>
                    <a:bodyPr/>
                    <a:lstStyle/>
                    <a:p>
                      <a:pPr>
                        <a:lnSpc>
                          <a:spcPct val="107000"/>
                        </a:lnSpc>
                        <a:spcAft>
                          <a:spcPts val="800"/>
                        </a:spcAft>
                      </a:pPr>
                      <a:r>
                        <a:rPr lang="de-DE" sz="1000" dirty="0">
                          <a:effectLst/>
                        </a:rPr>
                        <a:t>grün</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de-DE" sz="1000" dirty="0">
                          <a:effectLst/>
                        </a:rPr>
                        <a:t>300</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de-DE" sz="1000" dirty="0">
                          <a:effectLst/>
                        </a:rPr>
                        <a:t>F-Schlepp</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99331350"/>
                  </a:ext>
                </a:extLst>
              </a:tr>
            </a:tbl>
          </a:graphicData>
        </a:graphic>
      </p:graphicFrame>
      <p:sp>
        <p:nvSpPr>
          <p:cNvPr id="11" name="Inhaltsplatzhalter 7"/>
          <p:cNvSpPr txBox="1">
            <a:spLocks/>
          </p:cNvSpPr>
          <p:nvPr/>
        </p:nvSpPr>
        <p:spPr>
          <a:xfrm>
            <a:off x="6396828" y="864000"/>
            <a:ext cx="5400000" cy="5400000"/>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DE" sz="2200" b="0" i="0" u="none" strike="noStrike" kern="1200" cap="none" spc="0" normalizeH="0" baseline="0" noProof="0" dirty="0">
                <a:ln>
                  <a:noFill/>
                </a:ln>
                <a:solidFill>
                  <a:schemeClr val="tx1"/>
                </a:solidFill>
                <a:effectLst/>
                <a:uLnTx/>
                <a:uFillTx/>
                <a:latin typeface="+mn-lt"/>
                <a:ea typeface="+mn-ea"/>
                <a:cs typeface="+mn-cs"/>
              </a:rPr>
              <a:t>Die Winde bringt das Segelflugzeug in kurzer Zeit auf  die erforderliche Höhe </a:t>
            </a:r>
          </a:p>
        </p:txBody>
      </p:sp>
      <p:pic>
        <p:nvPicPr>
          <p:cNvPr id="12" name="Afbeelding 2">
            <a:extLst>
              <a:ext uri="{FF2B5EF4-FFF2-40B4-BE49-F238E27FC236}">
                <a16:creationId xmlns:a16="http://schemas.microsoft.com/office/drawing/2014/main" id="{68CD8022-A6DA-9F43-B576-148737B09462}"/>
              </a:ext>
            </a:extLst>
          </p:cNvPr>
          <p:cNvPicPr>
            <a:picLocks noChangeAspect="1"/>
          </p:cNvPicPr>
          <p:nvPr/>
        </p:nvPicPr>
        <p:blipFill>
          <a:blip r:embed="rId2" cstate="print"/>
          <a:stretch>
            <a:fillRect/>
          </a:stretch>
        </p:blipFill>
        <p:spPr>
          <a:xfrm>
            <a:off x="6924970" y="1716084"/>
            <a:ext cx="4325915" cy="4493053"/>
          </a:xfrm>
          <a:prstGeom prst="rect">
            <a:avLst/>
          </a:prstGeom>
        </p:spPr>
      </p:pic>
      <p:sp>
        <p:nvSpPr>
          <p:cNvPr id="9" name="Textplatzhalter 5">
            <a:extLst>
              <a:ext uri="{FF2B5EF4-FFF2-40B4-BE49-F238E27FC236}">
                <a16:creationId xmlns:a16="http://schemas.microsoft.com/office/drawing/2014/main" id="{2D8DC594-257B-4AEF-907E-820EC5D81C1F}"/>
              </a:ext>
            </a:extLst>
          </p:cNvPr>
          <p:cNvSpPr>
            <a:spLocks noGrp="1"/>
          </p:cNvSpPr>
          <p:nvPr/>
        </p:nvSpPr>
        <p:spPr>
          <a:xfrm>
            <a:off x="3407701" y="6633792"/>
            <a:ext cx="4578658" cy="2644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1"/>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6.2.1 Windenstart</a:t>
            </a:r>
          </a:p>
        </p:txBody>
      </p:sp>
    </p:spTree>
    <p:extLst>
      <p:ext uri="{BB962C8B-B14F-4D97-AF65-F5344CB8AC3E}">
        <p14:creationId xmlns:p14="http://schemas.microsoft.com/office/powerpoint/2010/main" val="114213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6.2.1.1 Die Startwinde</a:t>
            </a:r>
          </a:p>
        </p:txBody>
      </p:sp>
      <p:sp>
        <p:nvSpPr>
          <p:cNvPr id="3" name="Foliennummernplatzhalter 2"/>
          <p:cNvSpPr>
            <a:spLocks noGrp="1"/>
          </p:cNvSpPr>
          <p:nvPr>
            <p:ph type="sldNum" sz="quarter" idx="12"/>
          </p:nvPr>
        </p:nvSpPr>
        <p:spPr/>
        <p:txBody>
          <a:bodyPr/>
          <a:lstStyle/>
          <a:p>
            <a:fld id="{1BAF13B1-D0BA-4A19-B609-64C08BFDA19E}" type="slidenum">
              <a:rPr lang="de-DE" smtClean="0"/>
              <a:pPr/>
              <a:t>6</a:t>
            </a:fld>
            <a:endParaRPr lang="de-DE" dirty="0"/>
          </a:p>
        </p:txBody>
      </p:sp>
      <p:pic>
        <p:nvPicPr>
          <p:cNvPr id="5" name="Afbeelding 6">
            <a:extLst>
              <a:ext uri="{FF2B5EF4-FFF2-40B4-BE49-F238E27FC236}">
                <a16:creationId xmlns:a16="http://schemas.microsoft.com/office/drawing/2014/main" id="{006D0AD8-6327-AB49-9291-BC702D338F4D}"/>
              </a:ext>
            </a:extLst>
          </p:cNvPr>
          <p:cNvPicPr>
            <a:picLocks noChangeAspect="1"/>
          </p:cNvPicPr>
          <p:nvPr/>
        </p:nvPicPr>
        <p:blipFill rotWithShape="1">
          <a:blip r:embed="rId2" cstate="print"/>
          <a:srcRect l="13201" r="18412"/>
          <a:stretch/>
        </p:blipFill>
        <p:spPr>
          <a:xfrm>
            <a:off x="4231225" y="1038321"/>
            <a:ext cx="3086588" cy="5334000"/>
          </a:xfrm>
          <a:prstGeom prst="rect">
            <a:avLst/>
          </a:prstGeom>
        </p:spPr>
      </p:pic>
      <p:pic>
        <p:nvPicPr>
          <p:cNvPr id="6" name="Afbeelding 4">
            <a:extLst>
              <a:ext uri="{FF2B5EF4-FFF2-40B4-BE49-F238E27FC236}">
                <a16:creationId xmlns:a16="http://schemas.microsoft.com/office/drawing/2014/main" id="{1C880BA9-A87C-604C-A90B-A0E0DE70AE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274" y="1038320"/>
            <a:ext cx="3520993" cy="5334000"/>
          </a:xfrm>
          <a:prstGeom prst="rect">
            <a:avLst/>
          </a:prstGeom>
        </p:spPr>
      </p:pic>
      <p:pic>
        <p:nvPicPr>
          <p:cNvPr id="7" name="Afbeelding 2">
            <a:extLst>
              <a:ext uri="{FF2B5EF4-FFF2-40B4-BE49-F238E27FC236}">
                <a16:creationId xmlns:a16="http://schemas.microsoft.com/office/drawing/2014/main" id="{280181EB-92C2-9B48-8846-B491E59BCBE9}"/>
              </a:ext>
            </a:extLst>
          </p:cNvPr>
          <p:cNvPicPr>
            <a:picLocks noChangeAspect="1"/>
          </p:cNvPicPr>
          <p:nvPr/>
        </p:nvPicPr>
        <p:blipFill>
          <a:blip r:embed="rId4" cstate="print"/>
          <a:stretch>
            <a:fillRect/>
          </a:stretch>
        </p:blipFill>
        <p:spPr>
          <a:xfrm>
            <a:off x="7778785" y="3291600"/>
            <a:ext cx="4192200" cy="3058400"/>
          </a:xfrm>
          <a:prstGeom prst="rect">
            <a:avLst/>
          </a:prstGeom>
        </p:spPr>
      </p:pic>
      <p:sp>
        <p:nvSpPr>
          <p:cNvPr id="8" name="Textfeld 7"/>
          <p:cNvSpPr txBox="1"/>
          <p:nvPr/>
        </p:nvSpPr>
        <p:spPr>
          <a:xfrm>
            <a:off x="7962900" y="1047750"/>
            <a:ext cx="3905250" cy="2062103"/>
          </a:xfrm>
          <a:prstGeom prst="rect">
            <a:avLst/>
          </a:prstGeom>
          <a:noFill/>
        </p:spPr>
        <p:txBody>
          <a:bodyPr wrap="square" rtlCol="0">
            <a:spAutoFit/>
          </a:bodyPr>
          <a:lstStyle/>
          <a:p>
            <a:r>
              <a:rPr lang="de-DE" sz="2000" b="1" dirty="0"/>
              <a:t>Bilder </a:t>
            </a:r>
          </a:p>
          <a:p>
            <a:pPr marL="342900" indent="-342900">
              <a:buFont typeface="+mj-lt"/>
              <a:buAutoNum type="arabicPeriod"/>
            </a:pPr>
            <a:r>
              <a:rPr lang="de-DE" dirty="0"/>
              <a:t>Der Windenfahrer bedient die Winde</a:t>
            </a:r>
          </a:p>
          <a:p>
            <a:pPr marL="342900" indent="-342900">
              <a:buFont typeface="+mj-lt"/>
              <a:buAutoNum type="arabicPeriod"/>
            </a:pPr>
            <a:r>
              <a:rPr lang="de-DE" dirty="0"/>
              <a:t>Die Azimutrollen sorgen für einen sauberen Seileinzug</a:t>
            </a:r>
          </a:p>
          <a:p>
            <a:pPr marL="342900" indent="-342900">
              <a:buFont typeface="+mj-lt"/>
              <a:buAutoNum type="arabicPeriod"/>
            </a:pPr>
            <a:r>
              <a:rPr lang="de-DE" dirty="0"/>
              <a:t>Der Seilfallschirm bremst das herabfallende Seil </a:t>
            </a:r>
          </a:p>
        </p:txBody>
      </p:sp>
      <p:sp>
        <p:nvSpPr>
          <p:cNvPr id="9" name="Textplatzhalter 5">
            <a:extLst>
              <a:ext uri="{FF2B5EF4-FFF2-40B4-BE49-F238E27FC236}">
                <a16:creationId xmlns:a16="http://schemas.microsoft.com/office/drawing/2014/main" id="{789CA9B2-C3EE-4FDF-8DAD-C7B55EBBF2D1}"/>
              </a:ext>
            </a:extLst>
          </p:cNvPr>
          <p:cNvSpPr>
            <a:spLocks noGrp="1"/>
          </p:cNvSpPr>
          <p:nvPr/>
        </p:nvSpPr>
        <p:spPr>
          <a:xfrm>
            <a:off x="3407701" y="6633792"/>
            <a:ext cx="4578658" cy="2644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1"/>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6.2.1 Windenstart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6.2.1.2  Der Seilaufbau</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7</a:t>
            </a:fld>
            <a:endParaRPr lang="de-DE" dirty="0"/>
          </a:p>
        </p:txBody>
      </p:sp>
      <p:pic>
        <p:nvPicPr>
          <p:cNvPr id="12" name="Inhaltsplatzhalter 11">
            <a:extLst>
              <a:ext uri="{FF2B5EF4-FFF2-40B4-BE49-F238E27FC236}">
                <a16:creationId xmlns:a16="http://schemas.microsoft.com/office/drawing/2014/main" id="{1942F689-9303-D64F-926A-072F5084879B}"/>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644156" y="925513"/>
            <a:ext cx="2920400" cy="5475287"/>
          </a:xfrm>
          <a:prstGeom prst="rect">
            <a:avLst/>
          </a:prstGeom>
        </p:spPr>
      </p:pic>
      <p:sp>
        <p:nvSpPr>
          <p:cNvPr id="13" name="Inhaltsplatzhalter 12"/>
          <p:cNvSpPr>
            <a:spLocks noGrp="1"/>
          </p:cNvSpPr>
          <p:nvPr>
            <p:ph sz="half" idx="2"/>
          </p:nvPr>
        </p:nvSpPr>
        <p:spPr>
          <a:xfrm>
            <a:off x="5730765" y="3619500"/>
            <a:ext cx="5795172" cy="2702472"/>
          </a:xfrm>
        </p:spPr>
        <p:txBody>
          <a:bodyPr/>
          <a:lstStyle/>
          <a:p>
            <a:pPr marL="457200" indent="-457200">
              <a:spcBef>
                <a:spcPts val="0"/>
              </a:spcBef>
              <a:buFont typeface="+mj-lt"/>
              <a:buAutoNum type="arabicPeriod"/>
            </a:pPr>
            <a:r>
              <a:rPr lang="de-DE" dirty="0"/>
              <a:t>Schnelltrennstelle</a:t>
            </a:r>
          </a:p>
          <a:p>
            <a:pPr marL="457200" indent="-457200">
              <a:spcBef>
                <a:spcPts val="0"/>
              </a:spcBef>
              <a:buFont typeface="+mj-lt"/>
              <a:buAutoNum type="arabicPeriod"/>
            </a:pPr>
            <a:r>
              <a:rPr lang="de-DE" dirty="0"/>
              <a:t>Seilfallschirm mit Zwischenseil</a:t>
            </a:r>
          </a:p>
          <a:p>
            <a:pPr marL="457200" indent="-457200">
              <a:spcBef>
                <a:spcPts val="0"/>
              </a:spcBef>
              <a:buFont typeface="+mj-lt"/>
              <a:buAutoNum type="arabicPeriod"/>
            </a:pPr>
            <a:r>
              <a:rPr lang="de-DE" dirty="0"/>
              <a:t>Vorseil</a:t>
            </a:r>
          </a:p>
          <a:p>
            <a:pPr marL="457200" indent="-457200">
              <a:spcBef>
                <a:spcPts val="0"/>
              </a:spcBef>
              <a:buFont typeface="+mj-lt"/>
              <a:buAutoNum type="arabicPeriod"/>
            </a:pPr>
            <a:r>
              <a:rPr lang="de-DE" dirty="0"/>
              <a:t>Sollbruchstelle</a:t>
            </a:r>
          </a:p>
          <a:p>
            <a:pPr marL="457200" indent="-457200">
              <a:spcBef>
                <a:spcPts val="0"/>
              </a:spcBef>
              <a:buFont typeface="+mj-lt"/>
              <a:buAutoNum type="arabicPeriod"/>
            </a:pPr>
            <a:r>
              <a:rPr lang="de-DE" dirty="0"/>
              <a:t>Doppelringpaar</a:t>
            </a:r>
          </a:p>
          <a:p>
            <a:pPr marL="457200" indent="-457200">
              <a:buFont typeface="+mj-lt"/>
              <a:buAutoNum type="arabicPeriod"/>
            </a:pPr>
            <a:endParaRPr lang="de-DE" dirty="0"/>
          </a:p>
          <a:p>
            <a:pPr marL="457200" indent="-457200">
              <a:spcAft>
                <a:spcPts val="5000"/>
              </a:spcAft>
              <a:buFont typeface="+mj-lt"/>
              <a:buAutoNum type="arabicPeriod"/>
            </a:pPr>
            <a:endParaRPr lang="de-DE" dirty="0"/>
          </a:p>
        </p:txBody>
      </p:sp>
      <p:pic>
        <p:nvPicPr>
          <p:cNvPr id="3" name="Grafik 2"/>
          <p:cNvPicPr>
            <a:picLocks noChangeAspect="1"/>
          </p:cNvPicPr>
          <p:nvPr/>
        </p:nvPicPr>
        <p:blipFill>
          <a:blip r:embed="rId3"/>
          <a:stretch>
            <a:fillRect/>
          </a:stretch>
        </p:blipFill>
        <p:spPr>
          <a:xfrm>
            <a:off x="4832894" y="903875"/>
            <a:ext cx="6693043" cy="2491488"/>
          </a:xfrm>
          <a:prstGeom prst="rect">
            <a:avLst/>
          </a:prstGeom>
        </p:spPr>
      </p:pic>
      <p:sp>
        <p:nvSpPr>
          <p:cNvPr id="7" name="Textplatzhalter 5">
            <a:extLst>
              <a:ext uri="{FF2B5EF4-FFF2-40B4-BE49-F238E27FC236}">
                <a16:creationId xmlns:a16="http://schemas.microsoft.com/office/drawing/2014/main" id="{2178B6BB-6D5B-48BC-95A5-846744FEC137}"/>
              </a:ext>
            </a:extLst>
          </p:cNvPr>
          <p:cNvSpPr>
            <a:spLocks noGrp="1"/>
          </p:cNvSpPr>
          <p:nvPr/>
        </p:nvSpPr>
        <p:spPr>
          <a:xfrm>
            <a:off x="3407701" y="6633792"/>
            <a:ext cx="4578658" cy="2644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1"/>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6.2.1 Windenstart</a:t>
            </a:r>
          </a:p>
        </p:txBody>
      </p:sp>
    </p:spTree>
    <p:extLst>
      <p:ext uri="{BB962C8B-B14F-4D97-AF65-F5344CB8AC3E}">
        <p14:creationId xmlns:p14="http://schemas.microsoft.com/office/powerpoint/2010/main" val="114213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
            <a:extLst>
              <a:ext uri="{FF2B5EF4-FFF2-40B4-BE49-F238E27FC236}">
                <a16:creationId xmlns:a16="http://schemas.microsoft.com/office/drawing/2014/main" id="{6E9DE398-57BC-7042-B766-BC65F1B4FF47}"/>
              </a:ext>
            </a:extLst>
          </p:cNvPr>
          <p:cNvPicPr>
            <a:picLocks noChangeAspect="1"/>
          </p:cNvPicPr>
          <p:nvPr/>
        </p:nvPicPr>
        <p:blipFill rotWithShape="1">
          <a:blip r:embed="rId2" cstate="print"/>
          <a:srcRect l="66759" t="8663" r="-824" b="5772"/>
          <a:stretch/>
        </p:blipFill>
        <p:spPr>
          <a:xfrm rot="5400000">
            <a:off x="3888000" y="16950"/>
            <a:ext cx="2808000" cy="4552480"/>
          </a:xfrm>
          <a:prstGeom prst="rect">
            <a:avLst/>
          </a:prstGeom>
        </p:spPr>
      </p:pic>
      <p:sp>
        <p:nvSpPr>
          <p:cNvPr id="2" name="Titel 1"/>
          <p:cNvSpPr>
            <a:spLocks noGrp="1"/>
          </p:cNvSpPr>
          <p:nvPr>
            <p:ph type="title"/>
          </p:nvPr>
        </p:nvSpPr>
        <p:spPr/>
        <p:txBody>
          <a:bodyPr>
            <a:normAutofit fontScale="90000"/>
          </a:bodyPr>
          <a:lstStyle/>
          <a:p>
            <a:r>
              <a:rPr lang="de-DE" dirty="0"/>
              <a:t>6.2.1.2  Der Seilaufbau</a:t>
            </a:r>
          </a:p>
        </p:txBody>
      </p:sp>
      <p:sp>
        <p:nvSpPr>
          <p:cNvPr id="5" name="Foliennummernplatzhalter 4"/>
          <p:cNvSpPr>
            <a:spLocks noGrp="1"/>
          </p:cNvSpPr>
          <p:nvPr>
            <p:ph type="sldNum" sz="quarter" idx="12"/>
          </p:nvPr>
        </p:nvSpPr>
        <p:spPr/>
        <p:txBody>
          <a:bodyPr/>
          <a:lstStyle/>
          <a:p>
            <a:fld id="{1BAF13B1-D0BA-4A19-B609-64C08BFDA19E}" type="slidenum">
              <a:rPr lang="de-DE" smtClean="0"/>
              <a:pPr/>
              <a:t>8</a:t>
            </a:fld>
            <a:endParaRPr lang="de-DE" dirty="0"/>
          </a:p>
        </p:txBody>
      </p:sp>
      <p:pic>
        <p:nvPicPr>
          <p:cNvPr id="8" name="Grafik 3"/>
          <p:cNvPicPr/>
          <p:nvPr/>
        </p:nvPicPr>
        <p:blipFill>
          <a:blip r:embed="rId3" cstate="print">
            <a:extLst>
              <a:ext uri="{28A0092B-C50C-407E-A947-70E740481C1C}">
                <a14:useLocalDpi xmlns:a14="http://schemas.microsoft.com/office/drawing/2010/main" val="0"/>
              </a:ext>
            </a:extLst>
          </a:blip>
          <a:srcRect b="13385"/>
          <a:stretch>
            <a:fillRect/>
          </a:stretch>
        </p:blipFill>
        <p:spPr>
          <a:xfrm>
            <a:off x="7560629" y="930863"/>
            <a:ext cx="4323080" cy="2808312"/>
          </a:xfrm>
          <a:prstGeom prst="rect">
            <a:avLst/>
          </a:prstGeom>
        </p:spPr>
      </p:pic>
      <p:pic>
        <p:nvPicPr>
          <p:cNvPr id="9" name="Grafik 4"/>
          <p:cNvPicPr/>
          <p:nvPr/>
        </p:nvPicPr>
        <p:blipFill>
          <a:blip r:embed="rId4" cstate="print">
            <a:extLst>
              <a:ext uri="{28A0092B-C50C-407E-A947-70E740481C1C}">
                <a14:useLocalDpi xmlns:a14="http://schemas.microsoft.com/office/drawing/2010/main" val="0"/>
              </a:ext>
            </a:extLst>
          </a:blip>
          <a:srcRect t="11975"/>
          <a:stretch>
            <a:fillRect/>
          </a:stretch>
        </p:blipFill>
        <p:spPr>
          <a:xfrm>
            <a:off x="7560629" y="3595159"/>
            <a:ext cx="4321387" cy="2808000"/>
          </a:xfrm>
          <a:prstGeom prst="rect">
            <a:avLst/>
          </a:prstGeom>
        </p:spPr>
      </p:pic>
      <p:pic>
        <p:nvPicPr>
          <p:cNvPr id="10" name="Grafik 2"/>
          <p:cNvPicPr/>
          <p:nvPr/>
        </p:nvPicPr>
        <p:blipFill>
          <a:blip r:embed="rId5" cstate="print">
            <a:extLst>
              <a:ext uri="{28A0092B-C50C-407E-A947-70E740481C1C}">
                <a14:useLocalDpi xmlns:a14="http://schemas.microsoft.com/office/drawing/2010/main" val="0"/>
              </a:ext>
            </a:extLst>
          </a:blip>
          <a:srcRect b="13385"/>
          <a:stretch>
            <a:fillRect/>
          </a:stretch>
        </p:blipFill>
        <p:spPr>
          <a:xfrm>
            <a:off x="7527991" y="900000"/>
            <a:ext cx="4320000" cy="2808312"/>
          </a:xfrm>
          <a:prstGeom prst="rect">
            <a:avLst/>
          </a:prstGeom>
        </p:spPr>
      </p:pic>
      <p:pic>
        <p:nvPicPr>
          <p:cNvPr id="11" name="Grafik 10" descr="Tost-Steckverbindung.jpg"/>
          <p:cNvPicPr>
            <a:picLocks noChangeAspect="1"/>
          </p:cNvPicPr>
          <p:nvPr/>
        </p:nvPicPr>
        <p:blipFill>
          <a:blip r:embed="rId6" cstate="print"/>
          <a:srcRect t="6877"/>
          <a:stretch>
            <a:fillRect/>
          </a:stretch>
        </p:blipFill>
        <p:spPr>
          <a:xfrm>
            <a:off x="3028950" y="3593915"/>
            <a:ext cx="4552950" cy="2867592"/>
          </a:xfrm>
          <a:prstGeom prst="rect">
            <a:avLst/>
          </a:prstGeom>
        </p:spPr>
      </p:pic>
      <p:sp>
        <p:nvSpPr>
          <p:cNvPr id="12" name="Abgerundetes Rechteck 11"/>
          <p:cNvSpPr/>
          <p:nvPr/>
        </p:nvSpPr>
        <p:spPr>
          <a:xfrm>
            <a:off x="5976453" y="930863"/>
            <a:ext cx="3888432" cy="936104"/>
          </a:xfrm>
          <a:prstGeom prst="roundRect">
            <a:avLst>
              <a:gd name="adj" fmla="val 35193"/>
            </a:avLst>
          </a:prstGeom>
          <a:solidFill>
            <a:srgbClr val="FF9933">
              <a:alpha val="49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800" dirty="0">
                <a:solidFill>
                  <a:srgbClr val="FF0000"/>
                </a:solidFill>
              </a:rPr>
              <a:t>nicht so !!!! </a:t>
            </a:r>
          </a:p>
        </p:txBody>
      </p:sp>
      <p:sp>
        <p:nvSpPr>
          <p:cNvPr id="13" name="Abgerundetes Rechteck 12"/>
          <p:cNvSpPr/>
          <p:nvPr/>
        </p:nvSpPr>
        <p:spPr>
          <a:xfrm>
            <a:off x="7632637" y="3595159"/>
            <a:ext cx="4104456" cy="936104"/>
          </a:xfrm>
          <a:prstGeom prst="roundRect">
            <a:avLst>
              <a:gd name="adj" fmla="val 35193"/>
            </a:avLst>
          </a:prstGeom>
          <a:solidFill>
            <a:srgbClr val="FFFF00">
              <a:alpha val="44000"/>
            </a:srgbClr>
          </a:solidFill>
          <a:ln w="444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de-DE" sz="4800" b="1" dirty="0">
                <a:solidFill>
                  <a:srgbClr val="007A37"/>
                </a:solidFill>
              </a:rPr>
              <a:t>sondern so !!!</a:t>
            </a:r>
          </a:p>
        </p:txBody>
      </p:sp>
      <p:sp>
        <p:nvSpPr>
          <p:cNvPr id="14" name="Textfeld 13"/>
          <p:cNvSpPr txBox="1"/>
          <p:nvPr/>
        </p:nvSpPr>
        <p:spPr>
          <a:xfrm>
            <a:off x="289691" y="929509"/>
            <a:ext cx="2743200" cy="3308598"/>
          </a:xfrm>
          <a:prstGeom prst="rect">
            <a:avLst/>
          </a:prstGeom>
          <a:noFill/>
        </p:spPr>
        <p:txBody>
          <a:bodyPr wrap="square" rtlCol="0">
            <a:spAutoFit/>
          </a:bodyPr>
          <a:lstStyle/>
          <a:p>
            <a:pPr algn="ctr">
              <a:spcAft>
                <a:spcPts val="600"/>
              </a:spcAft>
            </a:pPr>
            <a:r>
              <a:rPr lang="de-DE" sz="2400" b="1" dirty="0"/>
              <a:t>Vorsicht !</a:t>
            </a:r>
          </a:p>
          <a:p>
            <a:pPr algn="ctr"/>
            <a:r>
              <a:rPr lang="de-DE" sz="2000" dirty="0"/>
              <a:t>Auch vermeintlich </a:t>
            </a:r>
            <a:br>
              <a:rPr lang="de-DE" sz="2000" dirty="0"/>
            </a:br>
            <a:r>
              <a:rPr lang="de-DE" sz="2000" dirty="0"/>
              <a:t>100% sichere Schnelltrennstellen können sich im Betrieb unbeabsichtigt öffnen, wenn sie nicht ordentlich ausgerichtet sind,  bevor sie belastet werden. </a:t>
            </a:r>
          </a:p>
        </p:txBody>
      </p:sp>
      <p:sp>
        <p:nvSpPr>
          <p:cNvPr id="16" name="Textplatzhalter 5">
            <a:extLst>
              <a:ext uri="{FF2B5EF4-FFF2-40B4-BE49-F238E27FC236}">
                <a16:creationId xmlns:a16="http://schemas.microsoft.com/office/drawing/2014/main" id="{8184034F-FFA4-4055-A5BA-238902C44D18}"/>
              </a:ext>
            </a:extLst>
          </p:cNvPr>
          <p:cNvSpPr>
            <a:spLocks noGrp="1"/>
          </p:cNvSpPr>
          <p:nvPr/>
        </p:nvSpPr>
        <p:spPr>
          <a:xfrm>
            <a:off x="3407701" y="6633792"/>
            <a:ext cx="4578658" cy="2644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1"/>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6.2.1 Windenstart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fontScale="90000"/>
          </a:bodyPr>
          <a:lstStyle/>
          <a:p>
            <a:r>
              <a:rPr lang="de-DE" dirty="0"/>
              <a:t>6.2.1.3 Start- und Landebahn</a:t>
            </a:r>
          </a:p>
        </p:txBody>
      </p:sp>
      <p:sp>
        <p:nvSpPr>
          <p:cNvPr id="7" name="Inhaltsplatzhalter 6"/>
          <p:cNvSpPr>
            <a:spLocks noGrp="1"/>
          </p:cNvSpPr>
          <p:nvPr>
            <p:ph sz="half" idx="2"/>
          </p:nvPr>
        </p:nvSpPr>
        <p:spPr/>
        <p:txBody>
          <a:bodyPr/>
          <a:lstStyle/>
          <a:p>
            <a:r>
              <a:rPr lang="de-DE" dirty="0"/>
              <a:t>Der Startplatz und die Seilauslegestrecke sollten in einem Bereich von möglichst 25m rechts und links zum jeweils startenden Segelflugzeug in Startrichtung zu beiden Seiten frei von Hindernissen (z.B. von Fahrzeugen, abgestellten Luftfahrzeugen oder Personen) gehalten werden</a:t>
            </a:r>
          </a:p>
          <a:p>
            <a:r>
              <a:rPr lang="de-DE" dirty="0"/>
              <a:t>Die Start- und Landebahnen müssen ständig kurz gemäht und eben sein. Bei höherem Grasbewuchs besteht die Gefahr, dass die Tragflügelenden hängen bleiben und das Segelflugzeug ausbricht </a:t>
            </a:r>
          </a:p>
          <a:p>
            <a:r>
              <a:rPr lang="de-DE" dirty="0"/>
              <a:t>Sind mehrere Startstellen in Betrieb, so muss eine eindeutige Verständigung, insbesondere über die Startreihenfolge untereinander, möglich sein </a:t>
            </a:r>
          </a:p>
        </p:txBody>
      </p:sp>
      <p:sp>
        <p:nvSpPr>
          <p:cNvPr id="3" name="Foliennummernplatzhalter 2"/>
          <p:cNvSpPr>
            <a:spLocks noGrp="1"/>
          </p:cNvSpPr>
          <p:nvPr>
            <p:ph type="sldNum" sz="quarter" idx="12"/>
          </p:nvPr>
        </p:nvSpPr>
        <p:spPr/>
        <p:txBody>
          <a:bodyPr/>
          <a:lstStyle/>
          <a:p>
            <a:fld id="{1BAF13B1-D0BA-4A19-B609-64C08BFDA19E}" type="slidenum">
              <a:rPr lang="de-DE" smtClean="0"/>
              <a:pPr/>
              <a:t>9</a:t>
            </a:fld>
            <a:endParaRPr lang="de-DE" dirty="0"/>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0200" y="1172490"/>
            <a:ext cx="5766990" cy="3240000"/>
          </a:xfrm>
          <a:prstGeom prst="rect">
            <a:avLst/>
          </a:prstGeom>
          <a:noFill/>
          <a:ln w="9525">
            <a:noFill/>
            <a:miter lim="800000"/>
            <a:headEnd/>
            <a:tailEnd/>
          </a:ln>
        </p:spPr>
      </p:pic>
      <p:sp>
        <p:nvSpPr>
          <p:cNvPr id="6" name="Textplatzhalter 5">
            <a:extLst>
              <a:ext uri="{FF2B5EF4-FFF2-40B4-BE49-F238E27FC236}">
                <a16:creationId xmlns:a16="http://schemas.microsoft.com/office/drawing/2014/main" id="{92C6C117-188C-46C0-B6CB-0CB90994E723}"/>
              </a:ext>
            </a:extLst>
          </p:cNvPr>
          <p:cNvSpPr>
            <a:spLocks noGrp="1"/>
          </p:cNvSpPr>
          <p:nvPr/>
        </p:nvSpPr>
        <p:spPr>
          <a:xfrm>
            <a:off x="3407701" y="6633792"/>
            <a:ext cx="4578658" cy="2644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1"/>
                </a:solidFill>
                <a:effectLst>
                  <a:outerShdw blurRad="50800" dist="38100" dir="2700000" algn="tl" rotWithShape="0">
                    <a:prstClr val="black">
                      <a:alpha val="4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6.2.1 Windenstart</a:t>
            </a:r>
          </a:p>
        </p:txBody>
      </p:sp>
    </p:spTree>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3205</Words>
  <Application>Microsoft Office PowerPoint</Application>
  <PresentationFormat>Breitbild</PresentationFormat>
  <Paragraphs>385</Paragraphs>
  <Slides>39</Slides>
  <Notes>15</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39</vt:i4>
      </vt:variant>
    </vt:vector>
  </HeadingPairs>
  <TitlesOfParts>
    <vt:vector size="48" baseType="lpstr">
      <vt:lpstr>Microsoft YaHei</vt:lpstr>
      <vt:lpstr>Arial</vt:lpstr>
      <vt:lpstr>Arial Rounded MT Bold</vt:lpstr>
      <vt:lpstr>Calibri</vt:lpstr>
      <vt:lpstr>Calibri Light</vt:lpstr>
      <vt:lpstr>Courier New</vt:lpstr>
      <vt:lpstr>Times New Roman</vt:lpstr>
      <vt:lpstr>Wingdings</vt:lpstr>
      <vt:lpstr>Office</vt:lpstr>
      <vt:lpstr>PowerPoint-Präsentation</vt:lpstr>
      <vt:lpstr>Betriebsverfahren: Gliederung (SFCL)</vt:lpstr>
      <vt:lpstr>6.2 Startmethoden</vt:lpstr>
      <vt:lpstr>6.2.1. Windenstart</vt:lpstr>
      <vt:lpstr>6.2.1.1 Die Startwinde</vt:lpstr>
      <vt:lpstr>6.2.1.1 Die Startwinde</vt:lpstr>
      <vt:lpstr>6.2.1.2  Der Seilaufbau</vt:lpstr>
      <vt:lpstr>6.2.1.2  Der Seilaufbau</vt:lpstr>
      <vt:lpstr>6.2.1.3 Start- und Landebahn</vt:lpstr>
      <vt:lpstr>6.2.1.4. Auslegen des Startwindenseiles </vt:lpstr>
      <vt:lpstr>6.2.1.5 Einklinken</vt:lpstr>
      <vt:lpstr>6.2.1.6 Startbereitschaft</vt:lpstr>
      <vt:lpstr>PowerPoint-Präsentation</vt:lpstr>
      <vt:lpstr>6.2.1.8 Der Startvorgang</vt:lpstr>
      <vt:lpstr>6.2.1.9 Startunterbrechung</vt:lpstr>
      <vt:lpstr>6.2.1.10 Windenstart bei Seitenwind</vt:lpstr>
      <vt:lpstr>6.2.2. Schleppstart hinter Luftfahrzeugen </vt:lpstr>
      <vt:lpstr>6.2.2. Schleppstart hinter Luftfahrzeugen </vt:lpstr>
      <vt:lpstr>6.2.2. Schleppstart hinter Luftfahrzeugen </vt:lpstr>
      <vt:lpstr>6.2.2. Schleppstart hinter Luftfahrzeugen </vt:lpstr>
      <vt:lpstr>6.2.2. Schleppstart hinter Luftfahrzeugen </vt:lpstr>
      <vt:lpstr>6.2.2. Schleppstart hinter Luftfahrzeugen </vt:lpstr>
      <vt:lpstr>6.2.2. Schleppstart hinter Luftfahrzeugen </vt:lpstr>
      <vt:lpstr>6.2.2. Schleppstart hinter Luftfahrzeugen </vt:lpstr>
      <vt:lpstr>6.2.2. Schleppstart hinter Luftfahrzeugen </vt:lpstr>
      <vt:lpstr>6.2.2. Schleppstart hinter Luftfahrzeugen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Martin Hansen</dc:creator>
  <cp:lastModifiedBy>Schorsch</cp:lastModifiedBy>
  <cp:revision>147</cp:revision>
  <dcterms:created xsi:type="dcterms:W3CDTF">2021-05-15T14:36:40Z</dcterms:created>
  <dcterms:modified xsi:type="dcterms:W3CDTF">2025-09-15T12:48:05Z</dcterms:modified>
</cp:coreProperties>
</file>